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25"/>
  </p:notesMasterIdLst>
  <p:sldIdLst>
    <p:sldId id="318" r:id="rId5"/>
    <p:sldId id="319" r:id="rId6"/>
    <p:sldId id="320" r:id="rId7"/>
    <p:sldId id="321" r:id="rId8"/>
    <p:sldId id="311" r:id="rId9"/>
    <p:sldId id="300" r:id="rId10"/>
    <p:sldId id="294" r:id="rId11"/>
    <p:sldId id="331" r:id="rId12"/>
    <p:sldId id="332" r:id="rId13"/>
    <p:sldId id="297" r:id="rId14"/>
    <p:sldId id="295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5D5E55-226E-4523-984D-90120F97CF84}">
          <p14:sldIdLst>
            <p14:sldId id="318"/>
            <p14:sldId id="319"/>
            <p14:sldId id="320"/>
            <p14:sldId id="321"/>
            <p14:sldId id="311"/>
            <p14:sldId id="300"/>
            <p14:sldId id="294"/>
            <p14:sldId id="331"/>
            <p14:sldId id="332"/>
            <p14:sldId id="297"/>
            <p14:sldId id="295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22"/>
          </p14:sldIdLst>
        </p14:section>
        <p14:section name="Untitled Section" id="{3C93DE01-2197-46E4-8507-E50020DE143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Kane, Elleen (OS/ASPR/OEA)" initials="KE(" lastIdx="3" clrIdx="0">
    <p:extLst>
      <p:ext uri="{19B8F6BF-5375-455C-9EA6-DF929625EA0E}">
        <p15:presenceInfo xmlns:p15="http://schemas.microsoft.com/office/powerpoint/2012/main" userId="S-1-5-21-1747495209-1248221918-2216747781-49917" providerId="AD"/>
      </p:ext>
    </p:extLst>
  </p:cmAuthor>
  <p:cmAuthor id="3" name="DeMarco, Kerry (OS/ASPR/BARDA) (CTR)" initials="DK((" lastIdx="6" clrIdx="1">
    <p:extLst>
      <p:ext uri="{19B8F6BF-5375-455C-9EA6-DF929625EA0E}">
        <p15:presenceInfo xmlns:p15="http://schemas.microsoft.com/office/powerpoint/2012/main" userId="S-1-5-21-1747495209-1248221918-2216747781-211775" providerId="AD"/>
      </p:ext>
    </p:extLst>
  </p:cmAuthor>
  <p:cmAuthor id="4" name="Gianetti, Denise (OS/ASPR/BARDA) (CTR)" initials="GD((" lastIdx="5" clrIdx="2">
    <p:extLst>
      <p:ext uri="{19B8F6BF-5375-455C-9EA6-DF929625EA0E}">
        <p15:presenceInfo xmlns:p15="http://schemas.microsoft.com/office/powerpoint/2012/main" userId="Gianetti, Denise (OS/ASPR/BARDA) (CTR)" providerId="None"/>
      </p:ext>
    </p:extLst>
  </p:cmAuthor>
  <p:cmAuthor id="5" name="Selimovic Ph.D, Seila (OS/ASPR/BARDA)" initials="SPS(" lastIdx="4" clrIdx="3">
    <p:extLst>
      <p:ext uri="{19B8F6BF-5375-455C-9EA6-DF929625EA0E}">
        <p15:presenceInfo xmlns:p15="http://schemas.microsoft.com/office/powerpoint/2012/main" userId="S-1-5-21-1747495209-1248221918-2216747781-227152" providerId="AD"/>
      </p:ext>
    </p:extLst>
  </p:cmAuthor>
  <p:cmAuthor id="6" name="Miles-Francois, Denise (OS/ASPR/BARDA)" initials="MD(" lastIdx="3" clrIdx="4">
    <p:extLst>
      <p:ext uri="{19B8F6BF-5375-455C-9EA6-DF929625EA0E}">
        <p15:presenceInfo xmlns:p15="http://schemas.microsoft.com/office/powerpoint/2012/main" userId="S-1-5-21-1747495209-1248221918-2216747781-2315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74524" autoAdjust="0"/>
  </p:normalViewPr>
  <p:slideViewPr>
    <p:cSldViewPr snapToGrid="0">
      <p:cViewPr varScale="1">
        <p:scale>
          <a:sx n="39" d="100"/>
          <a:sy n="39" d="100"/>
        </p:scale>
        <p:origin x="35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ila.selimovic\AppData\Local\Microsoft\Windows\INetCache\Content.Outlook\YN56N571\ENACT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ila.selimovic\OneDrive%20-%20HHS%20Office%20of%20the%20Secretary\Documents\ENACT%20stuff\ENACT%20sensors%20and%20mark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95875575058034"/>
          <c:y val="0.12412985274431057"/>
          <c:w val="0.37481127101257694"/>
          <c:h val="0.7905156057300066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0E-4D6C-98F2-81DCE13D7D4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0E-4D6C-98F2-81DCE13D7D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0E-4D6C-98F2-81DCE13D7D47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0E-4D6C-98F2-81DCE13D7D47}"/>
              </c:ext>
            </c:extLst>
          </c:dPt>
          <c:dPt>
            <c:idx val="4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0E-4D6C-98F2-81DCE13D7D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10E-4D6C-98F2-81DCE13D7D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10E-4D6C-98F2-81DCE13D7D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10E-4D6C-98F2-81DCE13D7D47}"/>
              </c:ext>
            </c:extLst>
          </c:dPt>
          <c:cat>
            <c:strRef>
              <c:f>Sheet1!$A$19:$A$26</c:f>
              <c:strCache>
                <c:ptCount val="8"/>
                <c:pt idx="0">
                  <c:v>Photonic (PPG)</c:v>
                </c:pt>
                <c:pt idx="1">
                  <c:v>Pressure</c:v>
                </c:pt>
                <c:pt idx="2">
                  <c:v>Accelerometry</c:v>
                </c:pt>
                <c:pt idx="3">
                  <c:v>Electrochemical</c:v>
                </c:pt>
                <c:pt idx="4">
                  <c:v>Electromagnetic</c:v>
                </c:pt>
                <c:pt idx="5">
                  <c:v>Biochemical</c:v>
                </c:pt>
                <c:pt idx="6">
                  <c:v>Ultrasonic</c:v>
                </c:pt>
                <c:pt idx="7">
                  <c:v>Electrodermal activity</c:v>
                </c:pt>
              </c:strCache>
            </c:strRef>
          </c:cat>
          <c:val>
            <c:numRef>
              <c:f>Sheet1!$B$19:$B$26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10E-4D6C-98F2-81DCE13D7D47}"/>
            </c:ext>
          </c:extLst>
        </c:ser>
        <c:ser>
          <c:idx val="1"/>
          <c:order val="1"/>
          <c:tx>
            <c:v>%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10E-4D6C-98F2-81DCE13D7D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10E-4D6C-98F2-81DCE13D7D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810E-4D6C-98F2-81DCE13D7D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810E-4D6C-98F2-81DCE13D7D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810E-4D6C-98F2-81DCE13D7D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810E-4D6C-98F2-81DCE13D7D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810E-4D6C-98F2-81DCE13D7D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810E-4D6C-98F2-81DCE13D7D47}"/>
              </c:ext>
            </c:extLst>
          </c:dPt>
          <c:val>
            <c:numRef>
              <c:f>Sheet1!$C$19:$C$26</c:f>
              <c:numCache>
                <c:formatCode>0.0</c:formatCode>
                <c:ptCount val="8"/>
                <c:pt idx="0">
                  <c:v>16.666666666666668</c:v>
                </c:pt>
                <c:pt idx="1">
                  <c:v>5.5555555555555554</c:v>
                </c:pt>
                <c:pt idx="2">
                  <c:v>27.777777777777779</c:v>
                </c:pt>
                <c:pt idx="3">
                  <c:v>22.222222222222221</c:v>
                </c:pt>
                <c:pt idx="4">
                  <c:v>5.5555555555555554</c:v>
                </c:pt>
                <c:pt idx="5">
                  <c:v>5.5555555555555554</c:v>
                </c:pt>
                <c:pt idx="6">
                  <c:v>5.5555555555555554</c:v>
                </c:pt>
                <c:pt idx="7">
                  <c:v>11.111111111111111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10E-4D6C-98F2-81DCE13D7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347191367819745E-2"/>
          <c:y val="0.14031084969800453"/>
          <c:w val="0.29225642653125994"/>
          <c:h val="0.79610146623238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7846519185102"/>
          <c:y val="0.17773685972547706"/>
          <c:w val="0.36947844019497561"/>
          <c:h val="0.779281611392148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24-44AE-A6DB-4227D0885700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24-44AE-A6DB-4227D08857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24-44AE-A6DB-4227D08857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24-44AE-A6DB-4227D08857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24-44AE-A6DB-4227D08857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24-44AE-A6DB-4227D08857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524-44AE-A6DB-4227D08857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524-44AE-A6DB-4227D0885700}"/>
              </c:ext>
            </c:extLst>
          </c:dPt>
          <c:cat>
            <c:strRef>
              <c:f>Sheet1!$A$30:$A$37</c:f>
              <c:strCache>
                <c:ptCount val="8"/>
                <c:pt idx="0">
                  <c:v>Vital signs</c:v>
                </c:pt>
                <c:pt idx="1">
                  <c:v>Activity</c:v>
                </c:pt>
                <c:pt idx="2">
                  <c:v>Blood chemistry (cytokines)</c:v>
                </c:pt>
                <c:pt idx="3">
                  <c:v>Blood chemistry (small molecules)</c:v>
                </c:pt>
                <c:pt idx="4">
                  <c:v>Neurological</c:v>
                </c:pt>
                <c:pt idx="5">
                  <c:v>Blood cell count</c:v>
                </c:pt>
                <c:pt idx="6">
                  <c:v>Blood cell volume</c:v>
                </c:pt>
                <c:pt idx="7">
                  <c:v>Symptomology</c:v>
                </c:pt>
              </c:strCache>
            </c:strRef>
          </c:cat>
          <c:val>
            <c:numRef>
              <c:f>Sheet1!$B$30:$B$37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524-44AE-A6DB-4227D0885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567679040119982E-2"/>
          <c:y val="0.13344967299241595"/>
          <c:w val="0.43178527684039497"/>
          <c:h val="0.85650680507922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A0744-2886-4576-A0E3-196443C68EB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384AB-E559-4CED-ACC7-B59CDE81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384AB-E559-4CED-ACC7-B59CDE81BC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66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latin typeface="+mn-lt"/>
              </a:rPr>
              <a:t>Technologies:</a:t>
            </a:r>
          </a:p>
          <a:p>
            <a:r>
              <a:rPr lang="en-US" sz="1000" dirty="0" smtClean="0">
                <a:latin typeface="+mn-lt"/>
              </a:rPr>
              <a:t>1.) Non-invasive</a:t>
            </a:r>
            <a:r>
              <a:rPr lang="en-US" sz="1000" baseline="0" dirty="0" smtClean="0">
                <a:latin typeface="+mn-lt"/>
              </a:rPr>
              <a:t> health monitoring: smart devices (Spire washable tag, </a:t>
            </a:r>
            <a:r>
              <a:rPr lang="en-US" sz="1000" baseline="0" dirty="0" err="1" smtClean="0">
                <a:latin typeface="+mn-lt"/>
              </a:rPr>
              <a:t>Biobeat</a:t>
            </a:r>
            <a:r>
              <a:rPr lang="en-US" sz="1000" baseline="0" dirty="0" smtClean="0">
                <a:latin typeface="+mn-lt"/>
              </a:rPr>
              <a:t> watch, </a:t>
            </a:r>
            <a:r>
              <a:rPr lang="en-US" sz="1000" baseline="0" dirty="0" err="1" smtClean="0">
                <a:latin typeface="+mn-lt"/>
              </a:rPr>
              <a:t>Empatica</a:t>
            </a:r>
            <a:r>
              <a:rPr lang="en-US" sz="1000" baseline="0" dirty="0" smtClean="0">
                <a:latin typeface="+mn-lt"/>
              </a:rPr>
              <a:t> wristband)</a:t>
            </a:r>
          </a:p>
          <a:p>
            <a:r>
              <a:rPr lang="en-US" sz="1000" baseline="0" dirty="0" smtClean="0">
                <a:latin typeface="+mn-lt"/>
              </a:rPr>
              <a:t>2.) Non-invasive health monitoring: Smart app (</a:t>
            </a:r>
            <a:r>
              <a:rPr lang="en-US" sz="1000" baseline="0" dirty="0" err="1" smtClean="0">
                <a:latin typeface="+mn-lt"/>
              </a:rPr>
              <a:t>Evidation</a:t>
            </a:r>
            <a:r>
              <a:rPr lang="en-US" sz="1000" baseline="0" dirty="0" smtClean="0">
                <a:latin typeface="+mn-lt"/>
              </a:rPr>
              <a:t>)</a:t>
            </a:r>
          </a:p>
          <a:p>
            <a:r>
              <a:rPr lang="en-US" sz="1000" baseline="0" dirty="0" smtClean="0">
                <a:latin typeface="+mn-lt"/>
              </a:rPr>
              <a:t>3.) On-body continuous monitoring devices (Sonica sticker, </a:t>
            </a:r>
            <a:r>
              <a:rPr lang="en-US" sz="1000" baseline="0" dirty="0" err="1" smtClean="0">
                <a:latin typeface="+mn-lt"/>
              </a:rPr>
              <a:t>EnLiSense</a:t>
            </a:r>
            <a:r>
              <a:rPr lang="en-US" sz="1000" baseline="0" dirty="0" smtClean="0">
                <a:latin typeface="+mn-lt"/>
              </a:rPr>
              <a:t> band, Stanford Medicine microneedle patch, UC San Diego wearable focused ultrasound system</a:t>
            </a:r>
          </a:p>
          <a:p>
            <a:r>
              <a:rPr lang="en-US" sz="1000" baseline="0" dirty="0" smtClean="0">
                <a:latin typeface="+mn-lt"/>
              </a:rPr>
              <a:t>4.) In-home monitoring (Sound Life Sciences)</a:t>
            </a:r>
          </a:p>
          <a:p>
            <a:r>
              <a:rPr lang="en-US" sz="1000" baseline="0" dirty="0" smtClean="0">
                <a:latin typeface="+mn-lt"/>
              </a:rPr>
              <a:t>5.) Telehealth (98point6)</a:t>
            </a:r>
          </a:p>
          <a:p>
            <a:r>
              <a:rPr lang="en-US" sz="1000" baseline="0" dirty="0" smtClean="0">
                <a:latin typeface="+mn-lt"/>
              </a:rPr>
              <a:t>6.) Point-of-care / on-demand analysis (</a:t>
            </a:r>
            <a:r>
              <a:rPr lang="en-US" sz="1000" baseline="0" dirty="0" err="1" smtClean="0">
                <a:latin typeface="+mn-lt"/>
              </a:rPr>
              <a:t>Rizlab</a:t>
            </a:r>
            <a:r>
              <a:rPr lang="en-US" sz="1000" baseline="0" dirty="0" smtClean="0">
                <a:latin typeface="+mn-lt"/>
              </a:rPr>
              <a:t> Health </a:t>
            </a:r>
            <a:r>
              <a:rPr lang="en-US" sz="1000" baseline="0" dirty="0" err="1" smtClean="0">
                <a:latin typeface="+mn-lt"/>
              </a:rPr>
              <a:t>cytotracker</a:t>
            </a:r>
            <a:r>
              <a:rPr lang="en-US" sz="1000" baseline="0" dirty="0" smtClean="0">
                <a:latin typeface="+mn-lt"/>
              </a:rPr>
              <a:t>, Stanford Medicine Lab-on-a-Dust, GE Healthcare ultrasound detector)</a:t>
            </a: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differentiate Slide 9 (Purely Biophysical continuous monitoring) from Slide 11 (Bio chemical continuous monitoring) and group Sonica and UCSD with Spire,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BioBeat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Empatica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685800"/>
            <a:endParaRPr lang="en-US" dirty="0" smtClean="0"/>
          </a:p>
          <a:p>
            <a:pPr defTabSz="685800"/>
            <a:endParaRPr lang="en-US" dirty="0" smtClean="0"/>
          </a:p>
          <a:p>
            <a:pPr defTabSz="685800"/>
            <a:r>
              <a:rPr lang="en-US" dirty="0" smtClean="0"/>
              <a:t>Sonica: 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Advanced,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acoustomechanic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(ADAM) system provides comprehensive assessment of cardiopulmonary health employing low power, in-sensor analytics &amp; cloud integration. </a:t>
            </a:r>
          </a:p>
          <a:p>
            <a:pPr defTabSz="685800"/>
            <a:endParaRPr lang="en-US" sz="1200" dirty="0" smtClean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1200" dirty="0" smtClea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ADAM’s full suite of digital biomarkers: </a:t>
            </a:r>
          </a:p>
          <a:p>
            <a:pPr defTabSz="685800"/>
            <a:r>
              <a:rPr lang="en-US" sz="1200" b="1" dirty="0" smtClea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1) Predict for impending respiratory infection</a:t>
            </a:r>
          </a:p>
          <a:p>
            <a:pPr defTabSz="685800"/>
            <a:r>
              <a:rPr lang="en-US" sz="1200" b="1" dirty="0" smtClea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2) Warn of continued infectiousness</a:t>
            </a:r>
          </a:p>
          <a:p>
            <a:pPr defTabSz="685800"/>
            <a:r>
              <a:rPr lang="en-US" sz="1200" b="1" dirty="0" smtClean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3) Identify treatment non-responders</a:t>
            </a:r>
          </a:p>
          <a:p>
            <a:pPr defTabSz="685800"/>
            <a:r>
              <a:rPr lang="en-US" sz="1200" b="1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4) First responders can apply patch for continuous vital sign monitoring</a:t>
            </a:r>
          </a:p>
          <a:p>
            <a:pPr defTabSz="685800"/>
            <a:endParaRPr lang="en-US" sz="1200" b="1" dirty="0" smtClean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  <a:p>
            <a:pPr marL="285743" indent="-285743" defTabSz="6858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UC San Diego: 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Low-profile wearable device that can be worn on demand</a:t>
            </a:r>
          </a:p>
          <a:p>
            <a:pPr marL="285743" indent="-285743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Measuring changes in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</a:rPr>
              <a:t>vagus</a:t>
            </a: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 nerve firing indicates immune system status and activation</a:t>
            </a:r>
          </a:p>
          <a:p>
            <a:pPr marL="285743" indent="-285743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Device is envisioned to detect pre-symptomatic infections anywhere in the body</a:t>
            </a:r>
          </a:p>
          <a:p>
            <a:pPr marL="285743" indent="-285743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Allow individuals to monitor themselves for signs of impending disease</a:t>
            </a:r>
          </a:p>
          <a:p>
            <a:pPr marL="285743" indent="-285743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Allow clinicians to monitor patients after discharge for infection</a:t>
            </a:r>
          </a:p>
          <a:p>
            <a:pPr marL="285743" indent="-285743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Enhance capabilities of first responders to monitor patients in transit</a:t>
            </a:r>
          </a:p>
          <a:p>
            <a:pPr marL="285743" indent="-285743" defTabSz="6858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285743" indent="-285743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Ge: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StimResponse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Novel Ultrasound Immune Response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Profiling Tool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for Pre- symptomatic Pathogen Exposure Detection</a:t>
            </a:r>
          </a:p>
          <a:p>
            <a:pPr marL="257175" indent="-257175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Concept: Non-invasive ultrasound test will detect pre-symptomatic exposure to pathogens via development of stress model involving biomarker signatures and stimulation inputs.  </a:t>
            </a:r>
          </a:p>
          <a:p>
            <a:pPr marL="257175" indent="-257175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No biological sample required.</a:t>
            </a:r>
          </a:p>
          <a:p>
            <a:pPr marL="257175" indent="-257175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Ultrasound to different body locations drives different immune cell response profiles</a:t>
            </a:r>
          </a:p>
          <a:p>
            <a:pPr marL="257175" indent="-257175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Expanding use of technology from therapeutic (DARPA) to diagnostic (BARDA)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Biomarkers measured before and after ultrasound on subjects exposed to LPS, flu and pneumonia </a:t>
            </a:r>
            <a:r>
              <a:rPr lang="en-US" sz="1100" dirty="0" smtClean="0"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(multiple time points; non-exposed control subjects)  </a:t>
            </a:r>
          </a:p>
          <a:p>
            <a:pPr marL="257175" indent="-257175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102B62">
                  <a:lumMod val="50000"/>
                </a:srgbClr>
              </a:solidFill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3" indent="-285743" defTabSz="6858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Stanford</a:t>
            </a:r>
            <a:r>
              <a:rPr lang="en-US" sz="1200" baseline="0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 (middle):</a:t>
            </a:r>
          </a:p>
          <a:p>
            <a:pPr defTabSz="685800">
              <a:spcAft>
                <a:spcPts val="600"/>
              </a:spcAft>
            </a:pPr>
            <a:r>
              <a:rPr lang="en-US" sz="1200" b="1" dirty="0" smtClean="0">
                <a:solidFill>
                  <a:srgbClr val="102B62">
                    <a:lumMod val="50000"/>
                  </a:srgbClr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Microneedle patch coupling electrodes to structure-switching aptamers. </a:t>
            </a:r>
          </a:p>
          <a:p>
            <a:pPr defTabSz="685800">
              <a:spcAft>
                <a:spcPts val="600"/>
              </a:spcAft>
            </a:pPr>
            <a:r>
              <a:rPr lang="en-US" sz="1200" b="1" dirty="0" smtClean="0">
                <a:solidFill>
                  <a:srgbClr val="102B62">
                    <a:lumMod val="50000"/>
                  </a:srgbClr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Continuously monitors CRP, Glucose, IP10, TRAIL in the interstitial fluid</a:t>
            </a:r>
          </a:p>
          <a:p>
            <a:pPr defTabSz="685800">
              <a:spcAft>
                <a:spcPts val="600"/>
              </a:spcAft>
            </a:pPr>
            <a:r>
              <a:rPr lang="en-US" sz="1200" b="1" dirty="0" smtClean="0">
                <a:solidFill>
                  <a:srgbClr val="102B62">
                    <a:lumMod val="50000"/>
                  </a:srgbClr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Can monitor multiple biomarkers once every 5 min. for up to 2 weeks</a:t>
            </a:r>
          </a:p>
          <a:p>
            <a:pPr defTabSz="685800">
              <a:spcAft>
                <a:spcPts val="600"/>
              </a:spcAft>
            </a:pPr>
            <a:r>
              <a:rPr lang="en-US" sz="1200" b="1" dirty="0" smtClean="0">
                <a:solidFill>
                  <a:srgbClr val="102B62">
                    <a:lumMod val="50000"/>
                  </a:srgbClr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Enables pre-symptomatic monitoring and drug dose management in clinical trials or patient treatment/Emergency responders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defTabSz="685800"/>
            <a:endParaRPr lang="en-US" sz="1200" dirty="0" smtClean="0">
              <a:solidFill>
                <a:srgbClr val="102B62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0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02B62"/>
                </a:solidFill>
              </a:rPr>
              <a:t>Track individual health signatures from wellness to illness through n</a:t>
            </a:r>
            <a:r>
              <a:rPr lang="en-US" dirty="0" smtClean="0">
                <a:solidFill>
                  <a:srgbClr val="102B62"/>
                </a:solidFill>
                <a:latin typeface="Arial"/>
              </a:rPr>
              <a:t>on-invasive health monitoring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 smtClean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 smtClean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smtClean="0">
                <a:solidFill>
                  <a:srgbClr val="000000"/>
                </a:solidFill>
                <a:latin typeface="Arial"/>
              </a:rPr>
              <a:t>Partnering with DARPA on clinical studies during Flu season collecting health signature data coupled to pathogen identification and biomarker discovery to identify signs of impending disease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685800"/>
            <a:r>
              <a:rPr lang="en-US" sz="1200" dirty="0" smtClean="0">
                <a:solidFill>
                  <a:srgbClr val="000000"/>
                </a:solidFill>
              </a:rPr>
              <a:t>Partnering with Gates and Seattle Flu Study on clinical studies during Flu season collecting health signature data coupled to pathogen identification to identify signs of impending disease</a:t>
            </a:r>
          </a:p>
          <a:p>
            <a:pPr algn="l" defTabSz="685800"/>
            <a:r>
              <a:rPr lang="en-US" sz="1200" dirty="0" smtClean="0">
                <a:solidFill>
                  <a:srgbClr val="000000"/>
                </a:solidFill>
              </a:rPr>
              <a:t>Can greatly enhance public health monitoring for infectious disease </a:t>
            </a:r>
          </a:p>
          <a:p>
            <a:pPr algn="l" defTabSz="914378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Clinical Study Active now-5250 Patient Cohort monitored daily via Fitbit &amp; </a:t>
            </a:r>
          </a:p>
          <a:p>
            <a:pPr algn="l" defTabSz="914378"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/>
              </a:rPr>
              <a:t>Influenza-like illness (ILI) symptom reports</a:t>
            </a:r>
          </a:p>
          <a:p>
            <a:pPr algn="l" defTabSz="914378"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/>
              </a:rPr>
              <a:t>Once symptomatic, immediate swab at home for rapid Flu testing plus molecular test for 8 viruses that can cause ILI</a:t>
            </a:r>
          </a:p>
          <a:p>
            <a:pPr defTabSz="685800"/>
            <a:endParaRPr lang="en-US" sz="12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9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5800"/>
            <a:r>
              <a:rPr lang="en-US" dirty="0" smtClean="0"/>
              <a:t>Sound: </a:t>
            </a:r>
            <a:r>
              <a:rPr lang="en-US" sz="1200" dirty="0" smtClean="0">
                <a:solidFill>
                  <a:srgbClr val="000000"/>
                </a:solidFill>
              </a:rPr>
              <a:t>Can a home speaker device monitoring breathing predict impending disease?</a:t>
            </a:r>
          </a:p>
          <a:p>
            <a:pPr defTabSz="685800"/>
            <a:r>
              <a:rPr lang="en-US" sz="1200" dirty="0" smtClean="0">
                <a:solidFill>
                  <a:srgbClr val="000000"/>
                </a:solidFill>
              </a:rPr>
              <a:t>Software can be readily also applied to Opioid overdose warning (addiction &amp; pain management); aid search &amp; rescue; enhance treatment of chronic ailments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Software transforms commodity smart devices into active sonar system, capable of contactless respiratory monitoring to identify early ARI illness onset.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98.5: </a:t>
            </a:r>
            <a:r>
              <a:rPr lang="en-US" sz="1200" dirty="0" smtClean="0">
                <a:solidFill>
                  <a:srgbClr val="000000"/>
                </a:solidFill>
              </a:rPr>
              <a:t>Can we use primary care contact cases to enhance the timeliness and efficacy of disease monitoring strategies?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EEECE1">
                    <a:lumMod val="10000"/>
                  </a:srgbClr>
                </a:solidFill>
                <a:latin typeface="Arial"/>
              </a:rPr>
              <a:t>A new approach to primary care, using technology to bring affordable, on-demand access to everyone</a:t>
            </a:r>
          </a:p>
          <a:p>
            <a:pPr marL="285743" indent="-285743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Telemedicine provider using smartphone interface to connect patients nationwide to board-certified primary care providers</a:t>
            </a:r>
          </a:p>
          <a:p>
            <a:pPr marL="285743" indent="-285743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Potential to provide real time epidemic information and outbreak monitoring of new biological threats to health authorities</a:t>
            </a:r>
          </a:p>
          <a:p>
            <a:pPr marL="285743" indent="-285743" defTabSz="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Over 500K daily users in all 50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55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Rizlab</a:t>
            </a:r>
            <a:r>
              <a:rPr lang="en-US" baseline="0" dirty="0" smtClean="0"/>
              <a:t> Health: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Data-Driven Home Monitoring System for Classifying Viral/Bacterial Infections</a:t>
            </a:r>
            <a:endParaRPr lang="en-US" dirty="0" smtClean="0">
              <a:solidFill>
                <a:srgbClr val="102B62">
                  <a:lumMod val="50000"/>
                </a:srgbClr>
              </a:solidFill>
              <a:latin typeface="Arial"/>
            </a:endParaRPr>
          </a:p>
          <a:p>
            <a:pPr marL="168271" indent="-168271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Pocket-sized blood analyzer provides CBC at the ER/Physicians’ Office/In The Home</a:t>
            </a:r>
            <a:b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</a:br>
            <a: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Utilizes impedance cytometry to count white blood cells and determine immune activation via morphological changes to those cells</a:t>
            </a:r>
          </a:p>
          <a:p>
            <a:pPr marL="168271" indent="-168271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Enables patients to perform a rapid virus/bacteria test to send to their clinician to enhance antibiotic stewardship</a:t>
            </a:r>
          </a:p>
          <a:p>
            <a:pPr marL="168271" indent="-168271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Enables first responders to get rapid CBC to enhance potential for life-saving treatments not now available before arrival at hospital</a:t>
            </a:r>
          </a:p>
          <a:p>
            <a:pPr marL="168271" indent="-168271" defTabSz="6858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102B62">
                  <a:lumMod val="50000"/>
                </a:srgbClr>
              </a:solidFill>
              <a:latin typeface="Arial"/>
            </a:endParaRPr>
          </a:p>
          <a:p>
            <a:pPr marL="168271" indent="-168271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02B62">
                    <a:lumMod val="50000"/>
                  </a:srgbClr>
                </a:solidFill>
                <a:latin typeface="Arial"/>
              </a:rPr>
              <a:t>Stanford:</a:t>
            </a:r>
          </a:p>
          <a:p>
            <a:pPr algn="just" defTabSz="685800"/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A fully integrated, RF powered, multiplexed, 1mm</a:t>
            </a:r>
            <a:r>
              <a:rPr lang="en-US" sz="1200" b="1" baseline="30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</a:rPr>
              <a:t>MDx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 system on a disposable CMOS chip immersed in clinical sample and wirelessly transmits results to phone</a:t>
            </a:r>
          </a:p>
          <a:p>
            <a:pPr marL="171450" indent="-171450" algn="just" defTabSz="6858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no sample prep, instrumentation reagents required</a:t>
            </a:r>
          </a:p>
          <a:p>
            <a:pPr marL="171450" indent="-171450" algn="just" defTabSz="6858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/>
              </a:rPr>
              <a:t>Sample to answer: 15 min</a:t>
            </a:r>
          </a:p>
          <a:p>
            <a:pPr marL="171450" indent="-171450" algn="just" defTabSz="6858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Can be used for home-based diagnosis of disease, clinical trial monitoring, rapid triage by emergency responders</a:t>
            </a:r>
          </a:p>
          <a:p>
            <a:pPr marL="171450" indent="-171450" algn="just" defTabSz="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Prototype will detect CRP, TNF-a and IL-1RA at [</a:t>
            </a:r>
            <a:r>
              <a:rPr lang="en-US" sz="1200" dirty="0" err="1" smtClean="0">
                <a:solidFill>
                  <a:srgbClr val="000000"/>
                </a:solidFill>
              </a:rPr>
              <a:t>pM</a:t>
            </a:r>
            <a:r>
              <a:rPr lang="en-US" sz="1200" dirty="0" smtClean="0">
                <a:solidFill>
                  <a:srgbClr val="000000"/>
                </a:solidFill>
              </a:rPr>
              <a:t>] from a </a:t>
            </a:r>
            <a:r>
              <a:rPr lang="en-US" sz="1200" b="1" dirty="0" smtClean="0">
                <a:solidFill>
                  <a:srgbClr val="000000"/>
                </a:solidFill>
              </a:rPr>
              <a:t>finger prick </a:t>
            </a:r>
          </a:p>
          <a:p>
            <a:pPr marL="168271" indent="-168271" defTabSz="6858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102B62">
                  <a:lumMod val="50000"/>
                </a:srgbClr>
              </a:solidFill>
              <a:latin typeface="Arial"/>
            </a:endParaRPr>
          </a:p>
          <a:p>
            <a:endParaRPr lang="en-US" sz="1200" dirty="0" smtClean="0">
              <a:solidFill>
                <a:srgbClr val="102B62">
                  <a:lumMod val="50000"/>
                </a:srgb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8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Simply put, the mission of the Assistant Secretary for Preparedness and Response is to “Save Lives and Protect Americans from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  <a:r>
              <a:rPr lang="en-US" baseline="0" dirty="0"/>
              <a:t> Health Security Threats”.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72B32-1A00-43DB-BBB8-B81738A48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9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I said before, </a:t>
            </a:r>
          </a:p>
          <a:p>
            <a:endParaRPr lang="en-US" dirty="0"/>
          </a:p>
          <a:p>
            <a:r>
              <a:rPr lang="en-US" dirty="0"/>
              <a:t>BARDA was created to </a:t>
            </a:r>
            <a:r>
              <a:rPr lang="en-US" dirty="0" smtClean="0">
                <a:solidFill>
                  <a:srgbClr val="FF0000"/>
                </a:solidFill>
              </a:rPr>
              <a:t>foster public-private partnerships </a:t>
            </a:r>
            <a:r>
              <a:rPr lang="en-US" dirty="0"/>
              <a:t>to accelerate the development of lifesaving tools and technologies to detect, prevent, mitigate and recover from threats to our national health security.  </a:t>
            </a:r>
          </a:p>
          <a:p>
            <a:endParaRPr lang="en-US" dirty="0"/>
          </a:p>
          <a:p>
            <a:r>
              <a:rPr lang="en-US" dirty="0"/>
              <a:t>We are grateful to congress for the support and special authorities that enable us to lead our mission.</a:t>
            </a:r>
          </a:p>
          <a:p>
            <a:endParaRPr lang="en-US" dirty="0"/>
          </a:p>
          <a:p>
            <a:r>
              <a:rPr lang="en-US" dirty="0"/>
              <a:t>While these authorities that form the foundation of the BARDA Model are essential…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it is the sum total of our partnerships that make us all successful in what we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72B32-1A00-43DB-BBB8-B81738A48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42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384AB-E559-4CED-ACC7-B59CDE81BC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diseases share similar symptomatology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Prodromal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period is one of the four major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disease. The first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referred to as the incubation period followed by 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prodromal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period. At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prodromal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period, the symptoms may not be very specific or severe. The affected person can still perform usual functions although distress or discomfort may be felt.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384AB-E559-4CED-ACC7-B59CDE81BC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1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“Enable triggers for home testing that is being supported by diagnostics division”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“Enhance the efficacy of clinical trials by enabling passive monitoring of health status of participants”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9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Question: Can we predict onset of infectious disease pre-symptomatically using minimally invasive methods?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“Health/Illness” signatures amenable to minimally invasive techniques exist?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predictive value of any signature that may be identified?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it work across age/sex/other demographics?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it provide signals hours or days prior to symptom onset?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Question: Can we predict onset of infectious disease pre-symptomatically using minimally invasive methods?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“Health/Illness” signatures amenable to minimally invasive techniques exist?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predictive value of any signature that may be identified?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it work across age/sex/other demographics?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it provide signals hours or days prior to symptom onset?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Question: Can we predict onset of infectious disease pre-symptomatically using minimally invasive methods?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“Health/Illness” signatures amenable to minimally invasive techniques exist?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predictive value of any signature that may be identified?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it work across age/sex/other demographics?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it provide signals hours or days prior to symptom onset?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baseline="0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98603"/>
            <a:ext cx="10972800" cy="4368799"/>
          </a:xfrm>
        </p:spPr>
        <p:txBody>
          <a:bodyPr/>
          <a:lstStyle>
            <a:lvl1pPr marL="342891" indent="-342891"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102B62"/>
                </a:solidFill>
              </a:defRPr>
            </a:lvl1pPr>
            <a:lvl2pPr marL="742932" indent="-285744">
              <a:buFont typeface="Wingdings" panose="05000000000000000000" pitchFamily="2" charset="2"/>
              <a:buChar char="§"/>
              <a:defRPr sz="2000">
                <a:solidFill>
                  <a:srgbClr val="102B62"/>
                </a:solidFill>
              </a:defRPr>
            </a:lvl2pPr>
            <a:lvl3pPr marL="1142971" indent="-228594">
              <a:buFont typeface="Wingdings" panose="05000000000000000000" pitchFamily="2" charset="2"/>
              <a:buChar char="ü"/>
              <a:defRPr sz="1800">
                <a:solidFill>
                  <a:srgbClr val="102B6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425952" y="6273800"/>
            <a:ext cx="9038848" cy="680507"/>
            <a:chOff x="1613243" y="6270571"/>
            <a:chExt cx="9038848" cy="6805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C0E19F-4AE2-4320-BBC2-A9E5780551FB}"/>
                </a:ext>
              </a:extLst>
            </p:cNvPr>
            <p:cNvSpPr txBox="1"/>
            <p:nvPr userDrawn="1"/>
          </p:nvSpPr>
          <p:spPr>
            <a:xfrm>
              <a:off x="1613243" y="6270571"/>
              <a:ext cx="9038848" cy="68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133" b="0" i="1" u="none" strike="noStrike" kern="1200" baseline="300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Saving Lives. Protecting Americans.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79859B-E00F-49D3-A869-8E036A4EBB9B}"/>
                </a:ext>
              </a:extLst>
            </p:cNvPr>
            <p:cNvSpPr/>
            <p:nvPr userDrawn="1"/>
          </p:nvSpPr>
          <p:spPr>
            <a:xfrm>
              <a:off x="5295739" y="6441547"/>
              <a:ext cx="16738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UNCLASSIFIED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15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1425952" y="6273800"/>
            <a:ext cx="9038848" cy="680507"/>
            <a:chOff x="1613243" y="6270571"/>
            <a:chExt cx="9038848" cy="6805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C0E19F-4AE2-4320-BBC2-A9E5780551FB}"/>
                </a:ext>
              </a:extLst>
            </p:cNvPr>
            <p:cNvSpPr txBox="1"/>
            <p:nvPr userDrawn="1"/>
          </p:nvSpPr>
          <p:spPr>
            <a:xfrm>
              <a:off x="1613243" y="6270571"/>
              <a:ext cx="9038848" cy="68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133" b="0" i="1" u="none" strike="noStrike" kern="1200" baseline="300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Saving Lives. Protecting Americans.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79859B-E00F-49D3-A869-8E036A4EBB9B}"/>
                </a:ext>
              </a:extLst>
            </p:cNvPr>
            <p:cNvSpPr/>
            <p:nvPr userDrawn="1"/>
          </p:nvSpPr>
          <p:spPr>
            <a:xfrm>
              <a:off x="5295739" y="6441547"/>
              <a:ext cx="16738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UNCLASSIFIED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77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8600"/>
            <a:ext cx="5384800" cy="4368800"/>
          </a:xfr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200">
                <a:solidFill>
                  <a:srgbClr val="102B62"/>
                </a:solidFill>
              </a:defRPr>
            </a:lvl1pPr>
            <a:lvl2pPr marL="742932" indent="-285744">
              <a:buFont typeface="Wingdings" panose="05000000000000000000" pitchFamily="2" charset="2"/>
              <a:buChar char="§"/>
              <a:defRPr sz="2000">
                <a:solidFill>
                  <a:srgbClr val="102B62"/>
                </a:solidFill>
              </a:defRPr>
            </a:lvl2pPr>
            <a:lvl3pPr marL="1142971" indent="-228594">
              <a:buFont typeface="Wingdings" panose="05000000000000000000" pitchFamily="2" charset="2"/>
              <a:buChar char="ü"/>
              <a:defRPr sz="1800">
                <a:solidFill>
                  <a:srgbClr val="102B62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8600"/>
            <a:ext cx="5384800" cy="4368800"/>
          </a:xfrm>
        </p:spPr>
        <p:txBody>
          <a:bodyPr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800080" indent="-342891" algn="l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425952" y="6273800"/>
            <a:ext cx="9038848" cy="680507"/>
            <a:chOff x="1613243" y="6270571"/>
            <a:chExt cx="9038848" cy="68050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C0E19F-4AE2-4320-BBC2-A9E5780551FB}"/>
                </a:ext>
              </a:extLst>
            </p:cNvPr>
            <p:cNvSpPr txBox="1"/>
            <p:nvPr userDrawn="1"/>
          </p:nvSpPr>
          <p:spPr>
            <a:xfrm>
              <a:off x="1613243" y="6270571"/>
              <a:ext cx="9038848" cy="68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133" b="0" i="1" u="none" strike="noStrike" kern="1200" baseline="300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Saving Lives. Protecting Americans.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C79859B-E00F-49D3-A869-8E036A4EBB9B}"/>
                </a:ext>
              </a:extLst>
            </p:cNvPr>
            <p:cNvSpPr/>
            <p:nvPr userDrawn="1"/>
          </p:nvSpPr>
          <p:spPr>
            <a:xfrm>
              <a:off x="5295739" y="6441547"/>
              <a:ext cx="16738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UNCLASSIFIED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8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65376"/>
            <a:ext cx="10363200" cy="1470025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318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rgbClr val="102B6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1" y="397218"/>
            <a:ext cx="2624732" cy="1133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pic>
        <p:nvPicPr>
          <p:cNvPr id="9" name="Picture 8" descr="Department of Health and Human Services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8900"/>
            <a:ext cx="1625600" cy="1625600"/>
          </a:xfrm>
          <a:prstGeom prst="rect">
            <a:avLst/>
          </a:prstGeom>
        </p:spPr>
      </p:pic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1" y="584200"/>
            <a:ext cx="2624732" cy="6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8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E4B45-3C0D-4DB7-A4A8-89FEB5CAB5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425952" y="6273800"/>
            <a:ext cx="9038848" cy="680507"/>
            <a:chOff x="1613243" y="6270571"/>
            <a:chExt cx="9038848" cy="6805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C0E19F-4AE2-4320-BBC2-A9E5780551FB}"/>
                </a:ext>
              </a:extLst>
            </p:cNvPr>
            <p:cNvSpPr txBox="1"/>
            <p:nvPr userDrawn="1"/>
          </p:nvSpPr>
          <p:spPr>
            <a:xfrm>
              <a:off x="1613243" y="6270571"/>
              <a:ext cx="9038848" cy="68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133" b="0" i="1" u="none" strike="noStrike" kern="1200" baseline="300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Saving Lives. Protecting Americans.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79859B-E00F-49D3-A869-8E036A4EBB9B}"/>
                </a:ext>
              </a:extLst>
            </p:cNvPr>
            <p:cNvSpPr/>
            <p:nvPr userDrawn="1"/>
          </p:nvSpPr>
          <p:spPr>
            <a:xfrm>
              <a:off x="5295739" y="6441547"/>
              <a:ext cx="16738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UNCLASSIFIED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94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65376"/>
            <a:ext cx="10363200" cy="1470025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102B62"/>
                </a:solidFill>
              </a:defRPr>
            </a:lvl1pPr>
          </a:lstStyle>
          <a:p>
            <a:r>
              <a:rPr lang="en-US" dirty="0"/>
              <a:t>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229101"/>
            <a:ext cx="8534400" cy="1536700"/>
          </a:xfrm>
        </p:spPr>
        <p:txBody>
          <a:bodyPr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baseline="0">
                <a:solidFill>
                  <a:srgbClr val="102B6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1" y="397218"/>
            <a:ext cx="2624732" cy="1133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pic>
        <p:nvPicPr>
          <p:cNvPr id="9" name="Picture 8" descr="Department of Health and Human Services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8900"/>
            <a:ext cx="1625600" cy="1625600"/>
          </a:xfrm>
          <a:prstGeom prst="rect">
            <a:avLst/>
          </a:prstGeom>
        </p:spPr>
      </p:pic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601" y="584200"/>
            <a:ext cx="2624732" cy="655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96F16-CED0-49EE-9F7D-C89AD109D105}"/>
              </a:ext>
            </a:extLst>
          </p:cNvPr>
          <p:cNvSpPr txBox="1"/>
          <p:nvPr userDrawn="1"/>
        </p:nvSpPr>
        <p:spPr>
          <a:xfrm>
            <a:off x="5226959" y="6375400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E9262-7DCA-4718-863D-6BEE5080D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5664200"/>
            <a:ext cx="85344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Conference Name, Location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46321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B9BA11-3BDA-46E1-BEEC-2D58E50858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0600"/>
            <a:ext cx="12192000" cy="8128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206869-C91E-4B04-80A3-9C85B61BB6FE}"/>
              </a:ext>
            </a:extLst>
          </p:cNvPr>
          <p:cNvSpPr txBox="1">
            <a:spLocks/>
          </p:cNvSpPr>
          <p:nvPr userDrawn="1"/>
        </p:nvSpPr>
        <p:spPr>
          <a:xfrm>
            <a:off x="10972800" y="6375402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13" name="Picture 12" descr="Assistant Secretary for Preparedness and Response logo">
            <a:extLst>
              <a:ext uri="{FF2B5EF4-FFF2-40B4-BE49-F238E27FC236}">
                <a16:creationId xmlns:a16="http://schemas.microsoft.com/office/drawing/2014/main" id="{64B56544-F524-4690-8940-A77506683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6273800"/>
            <a:ext cx="1627376" cy="4064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613243" y="6270571"/>
            <a:ext cx="9038848" cy="680507"/>
            <a:chOff x="1613243" y="6270571"/>
            <a:chExt cx="9038848" cy="6805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C0E19F-4AE2-4320-BBC2-A9E5780551FB}"/>
                </a:ext>
              </a:extLst>
            </p:cNvPr>
            <p:cNvSpPr txBox="1"/>
            <p:nvPr userDrawn="1"/>
          </p:nvSpPr>
          <p:spPr>
            <a:xfrm>
              <a:off x="1613243" y="6270571"/>
              <a:ext cx="9038848" cy="680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133" b="0" i="1" u="none" strike="noStrike" kern="1200" baseline="300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Saving Lives. Protecting Americans.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79859B-E00F-49D3-A869-8E036A4EBB9B}"/>
                </a:ext>
              </a:extLst>
            </p:cNvPr>
            <p:cNvSpPr/>
            <p:nvPr userDrawn="1"/>
          </p:nvSpPr>
          <p:spPr>
            <a:xfrm>
              <a:off x="5295739" y="6441547"/>
              <a:ext cx="16738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UNCLASSIFIED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74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Arial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302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2800" b="1" kern="1200" baseline="0">
          <a:solidFill>
            <a:srgbClr val="273D77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46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openxmlformats.org/officeDocument/2006/relationships/image" Target="../media/image7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g"/><Relationship Id="rId4" Type="http://schemas.openxmlformats.org/officeDocument/2006/relationships/image" Target="../media/image40.png"/><Relationship Id="rId9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0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hyperlink" Target="http://www.medicalcountermeasures.gov/" TargetMode="External"/><Relationship Id="rId2" Type="http://schemas.openxmlformats.org/officeDocument/2006/relationships/hyperlink" Target="http://www.usajobs.gov/" TargetMode="Externa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hyperlink" Target="https://drive.hhs.gov/accelerators.html" TargetMode="External"/><Relationship Id="rId15" Type="http://schemas.openxmlformats.org/officeDocument/2006/relationships/hyperlink" Target="http://www.phe.gov/BARDA" TargetMode="External"/><Relationship Id="rId10" Type="http://schemas.openxmlformats.org/officeDocument/2006/relationships/image" Target="../media/image78.jpeg"/><Relationship Id="rId4" Type="http://schemas.openxmlformats.org/officeDocument/2006/relationships/image" Target="../media/image74.png"/><Relationship Id="rId9" Type="http://schemas.openxmlformats.org/officeDocument/2006/relationships/hyperlink" Target="https://beta.sam.gov/" TargetMode="External"/><Relationship Id="rId1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FFCF-43FC-4BD7-8EE9-F346D99D4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BARDA </a:t>
            </a:r>
            <a:r>
              <a:rPr lang="en-US" dirty="0" err="1" smtClean="0"/>
              <a:t>DRIVe’s</a:t>
            </a:r>
            <a:r>
              <a:rPr lang="en-US" dirty="0" smtClean="0"/>
              <a:t> ENACT Program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BF94D-665D-47F1-89FF-853724951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" y="3835401"/>
            <a:ext cx="12192000" cy="1536700"/>
          </a:xfrm>
        </p:spPr>
        <p:txBody>
          <a:bodyPr>
            <a:normAutofit/>
          </a:bodyPr>
          <a:lstStyle/>
          <a:p>
            <a:pPr defTabSz="1219080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Šeila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Selimović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PhD</a:t>
            </a:r>
          </a:p>
          <a:p>
            <a:pPr defTabSz="1219080"/>
            <a:r>
              <a:rPr lang="en-US" dirty="0" smtClean="0">
                <a:solidFill>
                  <a:srgbClr val="002060"/>
                </a:solidFill>
              </a:rPr>
              <a:t>Director, ENACT Program</a:t>
            </a:r>
          </a:p>
          <a:p>
            <a:pPr defTabSz="1219080"/>
            <a:endParaRPr lang="en-US" dirty="0">
              <a:solidFill>
                <a:srgbClr val="002060"/>
              </a:solidFill>
            </a:endParaRPr>
          </a:p>
          <a:p>
            <a:pPr defTabSz="1219080"/>
            <a:endParaRPr lang="en-US" dirty="0">
              <a:solidFill>
                <a:srgbClr val="002060"/>
              </a:solidFill>
            </a:endParaRPr>
          </a:p>
          <a:p>
            <a:pPr defTabSz="1219080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9ABF94D-665D-47F1-89FF-853724951991}"/>
              </a:ext>
            </a:extLst>
          </p:cNvPr>
          <p:cNvSpPr txBox="1">
            <a:spLocks/>
          </p:cNvSpPr>
          <p:nvPr/>
        </p:nvSpPr>
        <p:spPr>
          <a:xfrm>
            <a:off x="0" y="5305426"/>
            <a:ext cx="12192000" cy="153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 baseline="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80"/>
            <a:r>
              <a:rPr lang="en-US" dirty="0" smtClean="0"/>
              <a:t>Digital Medicine Society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080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9, 2020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arly Notification to Act, Control, and Treat" title="Image of a logo for ENACT">
            <a:extLst>
              <a:ext uri="{FF2B5EF4-FFF2-40B4-BE49-F238E27FC236}">
                <a16:creationId xmlns:a16="http://schemas.microsoft.com/office/drawing/2014/main" id="{01C86B9A-BE97-4E57-8E45-4AA36E1C79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079" y="157342"/>
            <a:ext cx="3446819" cy="1134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314" y="2098044"/>
            <a:ext cx="1037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 infectious disease be detected / determined based on the host response and through on-demand tests?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38375" y="3298153"/>
            <a:ext cx="964691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000" dirty="0" smtClean="0"/>
              <a:t>Do viral and bacterial infections provide different physiological and biomarker signatures? 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000" dirty="0" smtClean="0"/>
              <a:t>Can actionable infection information be provided early to the medical care provider?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4F0936-FB43-4865-A173-E9F460A48931}"/>
              </a:ext>
            </a:extLst>
          </p:cNvPr>
          <p:cNvSpPr/>
          <p:nvPr/>
        </p:nvSpPr>
        <p:spPr>
          <a:xfrm>
            <a:off x="120494" y="96692"/>
            <a:ext cx="3141321" cy="1413876"/>
          </a:xfrm>
          <a:prstGeom prst="rect">
            <a:avLst/>
          </a:prstGeom>
          <a:gradFill flip="none" rotWithShape="1">
            <a:gsLst>
              <a:gs pos="0">
                <a:srgbClr val="62DBD8">
                  <a:tint val="66000"/>
                  <a:satMod val="160000"/>
                </a:srgbClr>
              </a:gs>
              <a:gs pos="50000">
                <a:srgbClr val="62DBD8">
                  <a:tint val="44500"/>
                  <a:satMod val="160000"/>
                </a:srgbClr>
              </a:gs>
              <a:gs pos="100000">
                <a:srgbClr val="62DBD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b="1" i="1" dirty="0">
                <a:solidFill>
                  <a:srgbClr val="000000"/>
                </a:solidFill>
              </a:rPr>
              <a:t>Treat</a:t>
            </a:r>
            <a:r>
              <a:rPr lang="en-US" sz="1867" b="1" dirty="0">
                <a:solidFill>
                  <a:srgbClr val="000000"/>
                </a:solidFill>
              </a:rPr>
              <a:t> – </a:t>
            </a:r>
          </a:p>
          <a:p>
            <a:pPr algn="ctr"/>
            <a:r>
              <a:rPr lang="en-US" sz="1867" b="1" dirty="0">
                <a:solidFill>
                  <a:srgbClr val="000000"/>
                </a:solidFill>
              </a:rPr>
              <a:t>Early diagnostics for medical care providers</a:t>
            </a:r>
          </a:p>
        </p:txBody>
      </p:sp>
    </p:spTree>
    <p:extLst>
      <p:ext uri="{BB962C8B-B14F-4D97-AF65-F5344CB8AC3E}">
        <p14:creationId xmlns:p14="http://schemas.microsoft.com/office/powerpoint/2010/main" val="3319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27201" y="996157"/>
            <a:ext cx="5392881" cy="4871244"/>
          </a:xfrm>
          <a:prstGeom prst="ellipse">
            <a:avLst/>
          </a:prstGeom>
          <a:solidFill>
            <a:srgbClr val="5482E1">
              <a:alpha val="50196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4F0936-FB43-4865-A173-E9F460A48931}"/>
              </a:ext>
            </a:extLst>
          </p:cNvPr>
          <p:cNvSpPr/>
          <p:nvPr/>
        </p:nvSpPr>
        <p:spPr>
          <a:xfrm>
            <a:off x="100468" y="532057"/>
            <a:ext cx="2404003" cy="171621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b="1" i="1" dirty="0">
                <a:solidFill>
                  <a:srgbClr val="000000"/>
                </a:solidFill>
              </a:rPr>
              <a:t>Act</a:t>
            </a:r>
            <a:r>
              <a:rPr lang="en-US" sz="1867" b="1" dirty="0">
                <a:solidFill>
                  <a:srgbClr val="000000"/>
                </a:solidFill>
              </a:rPr>
              <a:t> – </a:t>
            </a:r>
          </a:p>
          <a:p>
            <a:pPr algn="ctr"/>
            <a:r>
              <a:rPr lang="en-US" sz="1867" b="1" dirty="0">
                <a:solidFill>
                  <a:srgbClr val="000000"/>
                </a:solidFill>
              </a:rPr>
              <a:t>Pre-symptomatic information: Empowering patients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51300" y="3214003"/>
            <a:ext cx="6400150" cy="2846451"/>
            <a:chOff x="4651300" y="3214003"/>
            <a:chExt cx="6400150" cy="2846451"/>
          </a:xfrm>
        </p:grpSpPr>
        <p:sp>
          <p:nvSpPr>
            <p:cNvPr id="31" name="Oval 30"/>
            <p:cNvSpPr/>
            <p:nvPr/>
          </p:nvSpPr>
          <p:spPr>
            <a:xfrm>
              <a:off x="4651300" y="3214003"/>
              <a:ext cx="3516976" cy="2846451"/>
            </a:xfrm>
            <a:prstGeom prst="ellipse">
              <a:avLst/>
            </a:prstGeom>
            <a:solidFill>
              <a:srgbClr val="B87E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64F0936-FB43-4865-A173-E9F460A48931}"/>
                </a:ext>
              </a:extLst>
            </p:cNvPr>
            <p:cNvSpPr/>
            <p:nvPr/>
          </p:nvSpPr>
          <p:spPr>
            <a:xfrm>
              <a:off x="7035295" y="4421143"/>
              <a:ext cx="4016155" cy="1059028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b="1" i="1" dirty="0">
                  <a:solidFill>
                    <a:srgbClr val="000000"/>
                  </a:solidFill>
                </a:rPr>
                <a:t>Control</a:t>
              </a:r>
              <a:r>
                <a:rPr lang="en-US" sz="1867" b="1" dirty="0">
                  <a:solidFill>
                    <a:srgbClr val="000000"/>
                  </a:solidFill>
                </a:rPr>
                <a:t> – </a:t>
              </a:r>
            </a:p>
            <a:p>
              <a:pPr algn="ctr"/>
              <a:r>
                <a:rPr lang="en-US" sz="1867" b="1" dirty="0">
                  <a:solidFill>
                    <a:srgbClr val="000000"/>
                  </a:solidFill>
                </a:rPr>
                <a:t>Actionable information for </a:t>
              </a:r>
              <a:r>
                <a:rPr lang="en-US" sz="1867" b="1" dirty="0" smtClean="0">
                  <a:solidFill>
                    <a:srgbClr val="000000"/>
                  </a:solidFill>
                </a:rPr>
                <a:t>health care </a:t>
              </a:r>
              <a:r>
                <a:rPr lang="en-US" sz="1867" b="1" dirty="0">
                  <a:solidFill>
                    <a:srgbClr val="000000"/>
                  </a:solidFill>
                </a:rPr>
                <a:t>organizations</a:t>
              </a:r>
            </a:p>
          </p:txBody>
        </p:sp>
        <p:pic>
          <p:nvPicPr>
            <p:cNvPr id="35" name="Picture 4" descr="Image result for 98point6 logo">
              <a:extLst>
                <a:ext uri="{FF2B5EF4-FFF2-40B4-BE49-F238E27FC236}">
                  <a16:creationId xmlns:a16="http://schemas.microsoft.com/office/drawing/2014/main" id="{715A079D-7279-4CCE-A828-857100859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448" y="5442578"/>
              <a:ext cx="1568679" cy="55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Image result for evidation logo">
              <a:extLst>
                <a:ext uri="{FF2B5EF4-FFF2-40B4-BE49-F238E27FC236}">
                  <a16:creationId xmlns:a16="http://schemas.microsoft.com/office/drawing/2014/main" id="{10811D35-9CD6-44FC-AB36-8A30A2C8B0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6"/>
            <a:stretch/>
          </p:blipFill>
          <p:spPr bwMode="auto">
            <a:xfrm>
              <a:off x="4968731" y="4347946"/>
              <a:ext cx="1262859" cy="68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16" descr="Empatica">
            <a:extLst>
              <a:ext uri="{FF2B5EF4-FFF2-40B4-BE49-F238E27FC236}">
                <a16:creationId xmlns:a16="http://schemas.microsoft.com/office/drawing/2014/main" id="{6B32CA04-755C-42E7-A213-A92C72BD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86" y="2556969"/>
            <a:ext cx="1982855" cy="40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6DA39E50-CEBD-495F-82D3-12D0283A18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40" y="1905910"/>
            <a:ext cx="1568981" cy="429919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80DC66-A1C5-4AC9-BF08-D06392B34A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15" y="1166434"/>
            <a:ext cx="1281285" cy="755957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961CD120-0F1A-42E2-91F9-C71E19EA2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36" y="3256047"/>
            <a:ext cx="2236584" cy="391967"/>
          </a:xfrm>
          <a:prstGeom prst="rect">
            <a:avLst/>
          </a:prstGeom>
        </p:spPr>
      </p:pic>
      <p:pic>
        <p:nvPicPr>
          <p:cNvPr id="47" name="Picture 2" descr="Image result for Sound Life Sciences logo">
            <a:extLst>
              <a:ext uri="{FF2B5EF4-FFF2-40B4-BE49-F238E27FC236}">
                <a16:creationId xmlns:a16="http://schemas.microsoft.com/office/drawing/2014/main" id="{3D1DEF5D-67E3-4A34-B14E-94E199F5D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76" y="4475251"/>
            <a:ext cx="2202389" cy="5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Image result for Sonica logo">
            <a:extLst>
              <a:ext uri="{FF2B5EF4-FFF2-40B4-BE49-F238E27FC236}">
                <a16:creationId xmlns:a16="http://schemas.microsoft.com/office/drawing/2014/main" id="{6A018FE6-22DA-4ADC-86F7-44BF0986E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8" b="49612"/>
          <a:stretch/>
        </p:blipFill>
        <p:spPr bwMode="auto">
          <a:xfrm>
            <a:off x="2545451" y="3837737"/>
            <a:ext cx="1799760" cy="4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21" y="2749267"/>
            <a:ext cx="812320" cy="81232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ENACT Investment Areas - Vision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283201" y="1052869"/>
            <a:ext cx="6797998" cy="3087330"/>
            <a:chOff x="5283201" y="1052869"/>
            <a:chExt cx="6797998" cy="3087330"/>
          </a:xfrm>
        </p:grpSpPr>
        <p:grpSp>
          <p:nvGrpSpPr>
            <p:cNvPr id="7" name="Group 6"/>
            <p:cNvGrpSpPr/>
            <p:nvPr/>
          </p:nvGrpSpPr>
          <p:grpSpPr>
            <a:xfrm>
              <a:off x="5283201" y="1052869"/>
              <a:ext cx="6797998" cy="3087330"/>
              <a:chOff x="5283201" y="1052869"/>
              <a:chExt cx="6797998" cy="308733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283201" y="1052869"/>
                <a:ext cx="6797998" cy="3087330"/>
                <a:chOff x="5283201" y="1052869"/>
                <a:chExt cx="6797998" cy="308733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5283201" y="1052869"/>
                  <a:ext cx="4716079" cy="3023480"/>
                </a:xfrm>
                <a:prstGeom prst="ellipse">
                  <a:avLst/>
                </a:prstGeom>
                <a:solidFill>
                  <a:srgbClr val="82B4A6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64F0936-FB43-4865-A173-E9F460A48931}"/>
                    </a:ext>
                  </a:extLst>
                </p:cNvPr>
                <p:cNvSpPr/>
                <p:nvPr/>
              </p:nvSpPr>
              <p:spPr>
                <a:xfrm>
                  <a:off x="9523802" y="2726323"/>
                  <a:ext cx="2557397" cy="14138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62DBD8">
                        <a:tint val="66000"/>
                        <a:satMod val="160000"/>
                      </a:srgbClr>
                    </a:gs>
                    <a:gs pos="50000">
                      <a:srgbClr val="62DBD8">
                        <a:tint val="44500"/>
                        <a:satMod val="160000"/>
                      </a:srgbClr>
                    </a:gs>
                    <a:gs pos="100000">
                      <a:srgbClr val="62DBD8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67" b="1" i="1" dirty="0">
                      <a:solidFill>
                        <a:srgbClr val="000000"/>
                      </a:solidFill>
                    </a:rPr>
                    <a:t>Treat</a:t>
                  </a:r>
                  <a:r>
                    <a:rPr lang="en-US" sz="1867" b="1" dirty="0">
                      <a:solidFill>
                        <a:srgbClr val="000000"/>
                      </a:solidFill>
                    </a:rPr>
                    <a:t> – </a:t>
                  </a:r>
                </a:p>
                <a:p>
                  <a:pPr algn="ctr"/>
                  <a:r>
                    <a:rPr lang="en-US" sz="1867" b="1" dirty="0">
                      <a:solidFill>
                        <a:srgbClr val="000000"/>
                      </a:solidFill>
                    </a:rPr>
                    <a:t>Early diagnostics for medical care providers</a:t>
                  </a:r>
                </a:p>
              </p:txBody>
            </p:sp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170" t="14043" r="1170" b="24222"/>
                <a:stretch/>
              </p:blipFill>
              <p:spPr bwMode="auto">
                <a:xfrm>
                  <a:off x="6916535" y="1893687"/>
                  <a:ext cx="2665032" cy="511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2" descr="Image result for stanford medicine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64" t="23556" r="5860" b="18394"/>
                <a:stretch/>
              </p:blipFill>
              <p:spPr bwMode="auto">
                <a:xfrm>
                  <a:off x="5508731" y="1870922"/>
                  <a:ext cx="1132057" cy="3773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Image result for UC San Diego logo">
                  <a:extLst>
                    <a:ext uri="{FF2B5EF4-FFF2-40B4-BE49-F238E27FC236}">
                      <a16:creationId xmlns:a16="http://schemas.microsoft.com/office/drawing/2014/main" id="{35940376-CE9C-439B-A9AE-8239222AFB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8027" y="2604881"/>
                  <a:ext cx="1592452" cy="3030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5418970" y="2247252"/>
                <a:ext cx="13115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MICRONEEDLE</a:t>
                </a:r>
                <a:endParaRPr lang="en-US" sz="1200" dirty="0"/>
              </a:p>
            </p:txBody>
          </p:sp>
        </p:grpSp>
        <p:pic>
          <p:nvPicPr>
            <p:cNvPr id="26" name="Picture 2" descr="Image result for stanford medicine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4" t="23556" r="5860" b="18394"/>
            <a:stretch/>
          </p:blipFill>
          <p:spPr bwMode="auto">
            <a:xfrm>
              <a:off x="7925304" y="2524251"/>
              <a:ext cx="1132057" cy="37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835543" y="2921484"/>
              <a:ext cx="1380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LAB-ON-A-DUST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56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ENACT Portfolio: Sensing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Mechanisms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520613" y="899160"/>
          <a:ext cx="10671387" cy="505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5420" y="170180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9601" y="2182230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5.6%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8151" y="271065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5.6%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801" y="328988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5.6%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9736" y="447119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6401" y="424180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4541" y="277098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5.6%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3201" y="203322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16.7%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9911" y="5172502"/>
            <a:ext cx="20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(Percentages are rounded off.)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ENACT Portfolio: Biophysical Markers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11200" y="749300"/>
          <a:ext cx="10668000" cy="50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42401" y="231140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1" y="434340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6801" y="495300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1213" y="4155758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5441" y="179119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6013" y="216304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2813" y="2644458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0226" y="337209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8221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98point6 Logo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400">
              <a:solidFill>
                <a:srgbClr val="102B62"/>
              </a:solidFill>
              <a:latin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5E797B-9E68-4341-87AE-B8786D7BE1FE}"/>
              </a:ext>
            </a:extLst>
          </p:cNvPr>
          <p:cNvSpPr txBox="1"/>
          <p:nvPr/>
        </p:nvSpPr>
        <p:spPr>
          <a:xfrm>
            <a:off x="812801" y="413997"/>
            <a:ext cx="105663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400"/>
              </a:spcBef>
              <a:buSzPct val="125000"/>
            </a:pPr>
            <a:r>
              <a:rPr lang="en-US" sz="3733" b="1" dirty="0" smtClean="0">
                <a:solidFill>
                  <a:srgbClr val="102B62"/>
                </a:solidFill>
                <a:latin typeface="Arial"/>
              </a:rPr>
              <a:t>Biophysical </a:t>
            </a:r>
            <a:r>
              <a:rPr lang="en-US" sz="3733" b="1" dirty="0">
                <a:solidFill>
                  <a:srgbClr val="102B62"/>
                </a:solidFill>
                <a:latin typeface="Arial"/>
              </a:rPr>
              <a:t>Continuous Monitoring Devices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07807" y="1173377"/>
            <a:ext cx="2530698" cy="4545149"/>
            <a:chOff x="640180" y="951506"/>
            <a:chExt cx="1898024" cy="3408862"/>
          </a:xfrm>
        </p:grpSpPr>
        <p:grpSp>
          <p:nvGrpSpPr>
            <p:cNvPr id="4" name="Group 3"/>
            <p:cNvGrpSpPr/>
            <p:nvPr/>
          </p:nvGrpSpPr>
          <p:grpSpPr>
            <a:xfrm>
              <a:off x="640180" y="951506"/>
              <a:ext cx="1548423" cy="1775200"/>
              <a:chOff x="146262" y="700120"/>
              <a:chExt cx="1548423" cy="1775200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ED23640-351A-064A-9AF0-D342B8A803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5465"/>
              <a:stretch/>
            </p:blipFill>
            <p:spPr>
              <a:xfrm>
                <a:off x="229264" y="1165803"/>
                <a:ext cx="1465421" cy="13095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Content Placeholder 4">
                <a:extLst>
                  <a:ext uri="{FF2B5EF4-FFF2-40B4-BE49-F238E27FC236}">
                    <a16:creationId xmlns:a16="http://schemas.microsoft.com/office/drawing/2014/main" id="{3DB42D35-AAF5-9D4E-94F8-90C00F794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2" y="700120"/>
                <a:ext cx="564726" cy="517289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45E797B-9E68-4341-87AE-B8786D7BE1FE}"/>
                </a:ext>
              </a:extLst>
            </p:cNvPr>
            <p:cNvSpPr txBox="1"/>
            <p:nvPr/>
          </p:nvSpPr>
          <p:spPr>
            <a:xfrm>
              <a:off x="642065" y="2782676"/>
              <a:ext cx="1896139" cy="1577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 err="1">
                  <a:solidFill>
                    <a:srgbClr val="102B62"/>
                  </a:solidFill>
                  <a:latin typeface="Arial"/>
                </a:rPr>
                <a:t>Acousto</a:t>
              </a: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-mechanic sensing </a:t>
              </a:r>
            </a:p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Assesses cardio-pulmonary health</a:t>
              </a:r>
            </a:p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Vital sign monitoring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84025" y="1418836"/>
            <a:ext cx="3234261" cy="2052441"/>
            <a:chOff x="6362284" y="1077630"/>
            <a:chExt cx="2425696" cy="1539331"/>
          </a:xfrm>
        </p:grpSpPr>
        <p:pic>
          <p:nvPicPr>
            <p:cNvPr id="74" name="Picture 6" descr="Image result for UC San Diego logo">
              <a:extLst>
                <a:ext uri="{FF2B5EF4-FFF2-40B4-BE49-F238E27FC236}">
                  <a16:creationId xmlns:a16="http://schemas.microsoft.com/office/drawing/2014/main" id="{35940376-CE9C-439B-A9AE-8239222AF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284" y="1077630"/>
              <a:ext cx="926328" cy="17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6"/>
            <a:srcRect l="1346" t="1927" r="70058" b="55997"/>
            <a:stretch/>
          </p:blipFill>
          <p:spPr>
            <a:xfrm>
              <a:off x="6362284" y="1337881"/>
              <a:ext cx="974651" cy="107992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349120" y="1304469"/>
              <a:ext cx="1438860" cy="1312492"/>
              <a:chOff x="7349120" y="1304469"/>
              <a:chExt cx="1438860" cy="1312492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6"/>
              <a:srcRect l="1346" t="47498" r="66030" b="12509"/>
              <a:stretch/>
            </p:blipFill>
            <p:spPr>
              <a:xfrm>
                <a:off x="7419937" y="1304469"/>
                <a:ext cx="1191546" cy="1099971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349120" y="2301394"/>
                <a:ext cx="1438860" cy="31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67" b="1" dirty="0">
                    <a:solidFill>
                      <a:srgbClr val="000000"/>
                    </a:solidFill>
                  </a:rPr>
                  <a:t>wearable focused ultrasound system</a:t>
                </a: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345E797B-9E68-4341-87AE-B8786D7BE1FE}"/>
              </a:ext>
            </a:extLst>
          </p:cNvPr>
          <p:cNvSpPr txBox="1"/>
          <p:nvPr/>
        </p:nvSpPr>
        <p:spPr>
          <a:xfrm>
            <a:off x="8182425" y="3549623"/>
            <a:ext cx="3657600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  <a:latin typeface="Arial"/>
              </a:rPr>
              <a:t>Vagus nerve firing indicates immune system status</a:t>
            </a:r>
          </a:p>
          <a:p>
            <a:pPr marL="457178" indent="-457178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  <a:latin typeface="Arial"/>
              </a:rPr>
              <a:t>Bacterial vs viral infections</a:t>
            </a:r>
          </a:p>
          <a:p>
            <a:pPr marL="457178" indent="-457178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  <a:latin typeface="Arial"/>
              </a:rPr>
              <a:t>Detects pre-symptomatic infection</a:t>
            </a:r>
          </a:p>
          <a:p>
            <a:pPr marL="457178" indent="-457178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  <a:latin typeface="Arial"/>
              </a:rPr>
              <a:t>Detects treatment effect</a:t>
            </a:r>
          </a:p>
          <a:p>
            <a:pPr marL="457178" indent="-457178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  <a:latin typeface="Arial"/>
              </a:rPr>
              <a:t>Real-time tracking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79" y="6199401"/>
            <a:ext cx="1704132" cy="55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4" descr="Image result for spire io">
            <a:extLst>
              <a:ext uri="{FF2B5EF4-FFF2-40B4-BE49-F238E27FC236}">
                <a16:creationId xmlns:a16="http://schemas.microsoft.com/office/drawing/2014/main" id="{4C43AC7C-B48F-4BD4-A422-32689490CF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4" t="1048" r="2394" b="-1944"/>
          <a:stretch/>
        </p:blipFill>
        <p:spPr bwMode="auto">
          <a:xfrm>
            <a:off x="4751321" y="1139312"/>
            <a:ext cx="1752153" cy="20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45E797B-9E68-4341-87AE-B8786D7BE1FE}"/>
              </a:ext>
            </a:extLst>
          </p:cNvPr>
          <p:cNvSpPr txBox="1"/>
          <p:nvPr/>
        </p:nvSpPr>
        <p:spPr>
          <a:xfrm>
            <a:off x="4048685" y="3471277"/>
            <a:ext cx="3975536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  <a:latin typeface="Arial"/>
              </a:rPr>
              <a:t>Respiration rate tracking equivalent to medical grade monitoring</a:t>
            </a:r>
          </a:p>
          <a:p>
            <a:pPr marL="457178" indent="-457178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  <a:latin typeface="Arial"/>
              </a:rPr>
              <a:t>Heart rate and heart rate variability</a:t>
            </a:r>
          </a:p>
          <a:p>
            <a:pPr marL="457178" indent="-457178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  <a:latin typeface="Arial"/>
              </a:rPr>
              <a:t>Sleep / sleep quality</a:t>
            </a:r>
          </a:p>
          <a:p>
            <a:pPr marL="457178" indent="-457178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  <a:latin typeface="Arial"/>
              </a:rPr>
              <a:t>Activity</a:t>
            </a:r>
          </a:p>
          <a:p>
            <a:pPr marL="457178" indent="-457178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  <a:latin typeface="Arial"/>
              </a:rPr>
              <a:t>Stress</a:t>
            </a:r>
          </a:p>
        </p:txBody>
      </p:sp>
      <p:pic>
        <p:nvPicPr>
          <p:cNvPr id="32" name="Picture 2" descr="Image result for spire io">
            <a:extLst>
              <a:ext uri="{FF2B5EF4-FFF2-40B4-BE49-F238E27FC236}">
                <a16:creationId xmlns:a16="http://schemas.microsoft.com/office/drawing/2014/main" id="{560C8B38-BD84-4E8E-AD8F-53C6B665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60" y="1354543"/>
            <a:ext cx="1242087" cy="3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7429" y="4116056"/>
            <a:ext cx="2844800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rgbClr val="102B62"/>
                </a:solidFill>
              </a:rPr>
              <a:t>FDA cleared for: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</a:rPr>
              <a:t>Blood pressure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</a:rPr>
              <a:t>Pulse rate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</a:rPr>
              <a:t>Blood oxygenation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</a:rPr>
              <a:t>21 other parameters</a:t>
            </a:r>
            <a:endParaRPr lang="en-US" sz="1867" dirty="0"/>
          </a:p>
        </p:txBody>
      </p:sp>
      <p:grpSp>
        <p:nvGrpSpPr>
          <p:cNvPr id="6" name="Group 5"/>
          <p:cNvGrpSpPr/>
          <p:nvPr/>
        </p:nvGrpSpPr>
        <p:grpSpPr>
          <a:xfrm>
            <a:off x="2772229" y="1152709"/>
            <a:ext cx="2032000" cy="2798336"/>
            <a:chOff x="2516075" y="2362881"/>
            <a:chExt cx="1916601" cy="31122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0656" t="19155"/>
            <a:stretch/>
          </p:blipFill>
          <p:spPr>
            <a:xfrm>
              <a:off x="2516075" y="2902340"/>
              <a:ext cx="1916601" cy="2572769"/>
            </a:xfrm>
            <a:prstGeom prst="rect">
              <a:avLst/>
            </a:prstGeom>
          </p:spPr>
        </p:pic>
        <p:pic>
          <p:nvPicPr>
            <p:cNvPr id="8" name="Picture 7" descr="Biobe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075" y="2362881"/>
              <a:ext cx="762000" cy="477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E797B-9E68-4341-87AE-B8786D7BE1FE}"/>
              </a:ext>
            </a:extLst>
          </p:cNvPr>
          <p:cNvSpPr txBox="1"/>
          <p:nvPr/>
        </p:nvSpPr>
        <p:spPr>
          <a:xfrm>
            <a:off x="5983778" y="3687475"/>
            <a:ext cx="4326269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7" indent="-457167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</a:rPr>
              <a:t>Electrodermal Activity (EDA) measurement of nervous system response</a:t>
            </a:r>
          </a:p>
          <a:p>
            <a:pPr marL="457167" indent="-457167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</a:rPr>
              <a:t>FDA cleared for seizure prediction</a:t>
            </a:r>
          </a:p>
          <a:p>
            <a:pPr marL="457167" indent="-457167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</a:rPr>
              <a:t>Is EDA a surrogate for immune activation?</a:t>
            </a:r>
          </a:p>
          <a:p>
            <a:pPr marL="457167" indent="-457167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</a:rPr>
              <a:t>Sleep, movement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039430" y="1248861"/>
            <a:ext cx="1766033" cy="2295667"/>
            <a:chOff x="7059879" y="1327167"/>
            <a:chExt cx="1324525" cy="1721750"/>
          </a:xfrm>
        </p:grpSpPr>
        <p:pic>
          <p:nvPicPr>
            <p:cNvPr id="11" name="Picture 2" descr="Embr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893" y="1581150"/>
              <a:ext cx="1313511" cy="1467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Image result for empati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879" y="1327167"/>
              <a:ext cx="1219200" cy="24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45E797B-9E68-4341-87AE-B8786D7BE1FE}"/>
              </a:ext>
            </a:extLst>
          </p:cNvPr>
          <p:cNvSpPr txBox="1"/>
          <p:nvPr/>
        </p:nvSpPr>
        <p:spPr>
          <a:xfrm>
            <a:off x="812801" y="413997"/>
            <a:ext cx="105663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400"/>
              </a:spcBef>
              <a:buSzPct val="125000"/>
            </a:pPr>
            <a:r>
              <a:rPr lang="en-US" sz="3733" b="1" dirty="0" smtClean="0">
                <a:solidFill>
                  <a:srgbClr val="102B62"/>
                </a:solidFill>
                <a:latin typeface="Arial"/>
              </a:rPr>
              <a:t>Biophysical </a:t>
            </a:r>
            <a:r>
              <a:rPr lang="en-US" sz="3733" b="1" dirty="0">
                <a:solidFill>
                  <a:srgbClr val="102B62"/>
                </a:solidFill>
                <a:latin typeface="Arial"/>
              </a:rPr>
              <a:t>Continuous Monitoring Devices</a:t>
            </a:r>
          </a:p>
        </p:txBody>
      </p:sp>
    </p:spTree>
    <p:extLst>
      <p:ext uri="{BB962C8B-B14F-4D97-AF65-F5344CB8AC3E}">
        <p14:creationId xmlns:p14="http://schemas.microsoft.com/office/powerpoint/2010/main" val="21519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79" y="6199401"/>
            <a:ext cx="1704132" cy="55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268311" y="1647836"/>
            <a:ext cx="2709468" cy="3841150"/>
            <a:chOff x="2692299" y="1208043"/>
            <a:chExt cx="2032101" cy="28808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79FF95-3FB6-41D9-A420-8B55F2723F57}"/>
                </a:ext>
              </a:extLst>
            </p:cNvPr>
            <p:cNvSpPr txBox="1"/>
            <p:nvPr/>
          </p:nvSpPr>
          <p:spPr>
            <a:xfrm>
              <a:off x="2692299" y="2726706"/>
              <a:ext cx="2032101" cy="1362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</a:rPr>
                <a:t>Interrogates eccrine sweat - measured every minute for up to 72 hours</a:t>
              </a:r>
            </a:p>
            <a:p>
              <a:pPr marL="380990" indent="-380990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</a:rPr>
                <a:t>IL6, IL8, IL10, TNFa, TRAIL, IP10 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729813" y="1208043"/>
              <a:ext cx="1842186" cy="1417703"/>
              <a:chOff x="483322" y="1600194"/>
              <a:chExt cx="1842186" cy="1417703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C257863-F981-42E8-9395-4755D7045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22" y="1600194"/>
                <a:ext cx="1416587" cy="264934"/>
              </a:xfrm>
              <a:prstGeom prst="rect">
                <a:avLst/>
              </a:prstGeom>
            </p:spPr>
          </p:pic>
          <p:pic>
            <p:nvPicPr>
              <p:cNvPr id="31" name="Picture 4" descr="Image result for EnLiSense">
                <a:extLst>
                  <a:ext uri="{FF2B5EF4-FFF2-40B4-BE49-F238E27FC236}">
                    <a16:creationId xmlns:a16="http://schemas.microsoft.com/office/drawing/2014/main" id="{24C1A408-66E1-4482-AF72-ED1F36692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46" y="1910299"/>
                <a:ext cx="1817962" cy="1107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5909852" y="1358273"/>
            <a:ext cx="3567975" cy="4420275"/>
            <a:chOff x="5807706" y="880241"/>
            <a:chExt cx="2546117" cy="3315206"/>
          </a:xfrm>
        </p:grpSpPr>
        <p:pic>
          <p:nvPicPr>
            <p:cNvPr id="33" name="Picture 2" descr="Image result for stanford medic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824" y="880241"/>
              <a:ext cx="974742" cy="487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5875824" y="1403730"/>
              <a:ext cx="1852337" cy="889403"/>
              <a:chOff x="4787429" y="1694454"/>
              <a:chExt cx="1852337" cy="889403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45" t="10595" r="18483" b="57483"/>
              <a:stretch/>
            </p:blipFill>
            <p:spPr>
              <a:xfrm>
                <a:off x="4787429" y="1694454"/>
                <a:ext cx="1828800" cy="6096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0166" y="1994593"/>
                <a:ext cx="609600" cy="589264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5E797B-9E68-4341-87AE-B8786D7BE1FE}"/>
                </a:ext>
              </a:extLst>
            </p:cNvPr>
            <p:cNvSpPr txBox="1"/>
            <p:nvPr/>
          </p:nvSpPr>
          <p:spPr>
            <a:xfrm>
              <a:off x="5807706" y="2402264"/>
              <a:ext cx="2546117" cy="179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Microneedle patch</a:t>
              </a:r>
            </a:p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Glucose, IP10, TRAIL</a:t>
              </a:r>
            </a:p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latin typeface="Arial"/>
                </a:rPr>
                <a:t>M</a:t>
              </a:r>
              <a:r>
                <a:rPr lang="en-US" sz="1867" dirty="0" smtClean="0">
                  <a:solidFill>
                    <a:srgbClr val="102B62"/>
                  </a:solidFill>
                  <a:latin typeface="Arial"/>
                </a:rPr>
                <a:t>onitors </a:t>
              </a: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multiple biomarkers every 5 min for 2 weeks</a:t>
              </a:r>
            </a:p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Pre-symptomatic monitoring / drug dose management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45E797B-9E68-4341-87AE-B8786D7BE1FE}"/>
              </a:ext>
            </a:extLst>
          </p:cNvPr>
          <p:cNvSpPr txBox="1"/>
          <p:nvPr/>
        </p:nvSpPr>
        <p:spPr>
          <a:xfrm>
            <a:off x="812801" y="413997"/>
            <a:ext cx="105663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400"/>
              </a:spcBef>
              <a:buSzPct val="125000"/>
            </a:pPr>
            <a:r>
              <a:rPr lang="en-US" sz="3733" b="1" dirty="0" smtClean="0">
                <a:solidFill>
                  <a:srgbClr val="102B62"/>
                </a:solidFill>
                <a:latin typeface="Arial"/>
              </a:rPr>
              <a:t>Biochemical </a:t>
            </a:r>
            <a:r>
              <a:rPr lang="en-US" sz="3733" b="1" dirty="0">
                <a:solidFill>
                  <a:srgbClr val="102B62"/>
                </a:solidFill>
                <a:latin typeface="Arial"/>
              </a:rPr>
              <a:t>Continuous Monitoring Devices</a:t>
            </a:r>
          </a:p>
        </p:txBody>
      </p:sp>
    </p:spTree>
    <p:extLst>
      <p:ext uri="{BB962C8B-B14F-4D97-AF65-F5344CB8AC3E}">
        <p14:creationId xmlns:p14="http://schemas.microsoft.com/office/powerpoint/2010/main" val="27456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0197" y="2311400"/>
            <a:ext cx="5558804" cy="2961040"/>
            <a:chOff x="3200400" y="895351"/>
            <a:chExt cx="5867400" cy="2220780"/>
          </a:xfrm>
          <a:noFill/>
        </p:grpSpPr>
        <p:sp>
          <p:nvSpPr>
            <p:cNvPr id="6" name="Right Arrow 5"/>
            <p:cNvSpPr/>
            <p:nvPr/>
          </p:nvSpPr>
          <p:spPr>
            <a:xfrm>
              <a:off x="3200400" y="1820141"/>
              <a:ext cx="363530" cy="205740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en-US" sz="160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4114800" y="1146145"/>
              <a:ext cx="238103" cy="511205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en-US" sz="160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22716" y="895351"/>
              <a:ext cx="3445084" cy="22207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en-US" sz="1600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>
              <a:off x="5105400" y="1807672"/>
              <a:ext cx="444580" cy="230678"/>
            </a:xfrm>
            <a:prstGeom prst="lef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en-US" sz="1600">
                <a:solidFill>
                  <a:schemeClr val="tx1"/>
                </a:solidFill>
                <a:latin typeface="Arial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79" y="6226949"/>
            <a:ext cx="1704132" cy="55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5E797B-9E68-4341-87AE-B8786D7BE1FE}"/>
              </a:ext>
            </a:extLst>
          </p:cNvPr>
          <p:cNvSpPr txBox="1"/>
          <p:nvPr/>
        </p:nvSpPr>
        <p:spPr>
          <a:xfrm>
            <a:off x="812801" y="338825"/>
            <a:ext cx="1039574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400"/>
              </a:spcBef>
              <a:buSzPct val="125000"/>
            </a:pPr>
            <a:r>
              <a:rPr lang="en-US" sz="3733" b="1" dirty="0">
                <a:solidFill>
                  <a:srgbClr val="102B62"/>
                </a:solidFill>
                <a:latin typeface="Arial"/>
              </a:rPr>
              <a:t>Non-invasive Health Monitoring: Smart App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72084" y="1300931"/>
            <a:ext cx="6553200" cy="4415989"/>
            <a:chOff x="250136" y="1129470"/>
            <a:chExt cx="4648200" cy="3311992"/>
          </a:xfrm>
        </p:grpSpPr>
        <p:pic>
          <p:nvPicPr>
            <p:cNvPr id="26" name="Picture 2" descr="Image result for evidation logo">
              <a:extLst>
                <a:ext uri="{FF2B5EF4-FFF2-40B4-BE49-F238E27FC236}">
                  <a16:creationId xmlns:a16="http://schemas.microsoft.com/office/drawing/2014/main" id="{10811D35-9CD6-44FC-AB36-8A30A2C8B0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6"/>
            <a:stretch/>
          </p:blipFill>
          <p:spPr bwMode="auto">
            <a:xfrm>
              <a:off x="1066800" y="1129470"/>
              <a:ext cx="670580" cy="36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79FF95-3FB6-41D9-A420-8B55F2723F57}"/>
                </a:ext>
              </a:extLst>
            </p:cNvPr>
            <p:cNvSpPr txBox="1"/>
            <p:nvPr/>
          </p:nvSpPr>
          <p:spPr>
            <a:xfrm>
              <a:off x="250136" y="3079262"/>
              <a:ext cx="4648200" cy="136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</a:rPr>
                <a:t>Couples existing external fitness tracker data (heart rate, ECG, steps, behavioral, geospatial) to phone</a:t>
              </a:r>
            </a:p>
            <a:p>
              <a:pPr marL="380990" indent="-380990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</a:rPr>
                <a:t>“Achievement” app provides daily symptoms questionnaire – couples results with fitness data to predict illness</a:t>
              </a:r>
            </a:p>
            <a:p>
              <a:pPr marL="380990" indent="-380990" defTabSz="914377">
                <a:buSzPct val="125000"/>
                <a:buFont typeface="Arial" panose="020B0604020202020204" pitchFamily="34" charset="0"/>
                <a:buChar char="•"/>
              </a:pPr>
              <a:endParaRPr lang="en-US" sz="1867" dirty="0">
                <a:solidFill>
                  <a:srgbClr val="102B62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72478" y="1753543"/>
              <a:ext cx="1951128" cy="1054962"/>
              <a:chOff x="4813076" y="2970668"/>
              <a:chExt cx="1951128" cy="1054962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6405234" y="3506721"/>
                <a:ext cx="3589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4" descr="Image result for fitbit alt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6014" y="3162252"/>
                <a:ext cx="471963" cy="664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Image result for apple watch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3076" y="2970668"/>
                <a:ext cx="818771" cy="105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77903" t="19309" r="6012" b="65950"/>
          <a:stretch/>
        </p:blipFill>
        <p:spPr>
          <a:xfrm>
            <a:off x="7005904" y="2122551"/>
            <a:ext cx="1466194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98point6 Logo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400">
              <a:solidFill>
                <a:srgbClr val="102B62"/>
              </a:solid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45072" y="1295401"/>
            <a:ext cx="1117601" cy="2360735"/>
            <a:chOff x="1066799" y="982195"/>
            <a:chExt cx="838201" cy="1770551"/>
          </a:xfrm>
        </p:grpSpPr>
        <p:pic>
          <p:nvPicPr>
            <p:cNvPr id="1026" name="Picture 2" descr="Sound Life Scienc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212" y="982195"/>
              <a:ext cx="755175" cy="20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Amazon Echo (2nd Generation) - smart speak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2" r="28881"/>
            <a:stretch/>
          </p:blipFill>
          <p:spPr bwMode="auto">
            <a:xfrm>
              <a:off x="1066799" y="1220422"/>
              <a:ext cx="838201" cy="153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45E797B-9E68-4341-87AE-B8786D7BE1FE}"/>
              </a:ext>
            </a:extLst>
          </p:cNvPr>
          <p:cNvSpPr txBox="1"/>
          <p:nvPr/>
        </p:nvSpPr>
        <p:spPr>
          <a:xfrm>
            <a:off x="-203200" y="366087"/>
            <a:ext cx="6502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400"/>
              </a:spcBef>
              <a:buSzPct val="125000"/>
            </a:pPr>
            <a:r>
              <a:rPr lang="en-US" sz="3733" b="1" dirty="0">
                <a:solidFill>
                  <a:srgbClr val="102B62"/>
                </a:solidFill>
                <a:latin typeface="Arial"/>
              </a:rPr>
              <a:t>In-Home Monitoring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79FF95-3FB6-41D9-A420-8B55F2723F57}"/>
              </a:ext>
            </a:extLst>
          </p:cNvPr>
          <p:cNvSpPr txBox="1"/>
          <p:nvPr/>
        </p:nvSpPr>
        <p:spPr>
          <a:xfrm>
            <a:off x="1422401" y="3835400"/>
            <a:ext cx="3207889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</a:rPr>
              <a:t>Software transforms commodity smart devices into active sonar system</a:t>
            </a:r>
          </a:p>
          <a:p>
            <a:pPr marL="380990" indent="-380990" defTabSz="914377">
              <a:buSzPct val="125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rgbClr val="102B62"/>
                </a:solidFill>
              </a:rPr>
              <a:t>Contactless respiratory monitoring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7563" y="279400"/>
            <a:ext cx="0" cy="5462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007601" y="361007"/>
            <a:ext cx="4072271" cy="5509487"/>
            <a:chOff x="76200" y="285252"/>
            <a:chExt cx="3054203" cy="41321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5E797B-9E68-4341-87AE-B8786D7BE1FE}"/>
                </a:ext>
              </a:extLst>
            </p:cNvPr>
            <p:cNvSpPr txBox="1"/>
            <p:nvPr/>
          </p:nvSpPr>
          <p:spPr>
            <a:xfrm>
              <a:off x="393243" y="285252"/>
              <a:ext cx="2420115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spcBef>
                  <a:spcPts val="400"/>
                </a:spcBef>
                <a:buSzPct val="125000"/>
              </a:pPr>
              <a:r>
                <a:rPr lang="en-US" sz="3733" b="1" dirty="0">
                  <a:solidFill>
                    <a:srgbClr val="102B62"/>
                  </a:solidFill>
                  <a:latin typeface="Arial"/>
                </a:rPr>
                <a:t>Telehealth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79FF95-3FB6-41D9-A420-8B55F2723F57}"/>
                </a:ext>
              </a:extLst>
            </p:cNvPr>
            <p:cNvSpPr txBox="1"/>
            <p:nvPr/>
          </p:nvSpPr>
          <p:spPr>
            <a:xfrm>
              <a:off x="76200" y="3486150"/>
              <a:ext cx="3054203" cy="93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</a:rPr>
                <a:t>Telemedicine app connects user to board-licensed physician</a:t>
              </a:r>
            </a:p>
            <a:p>
              <a:pPr marL="380990" indent="-380990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</a:rPr>
                <a:t>Real-time epidemic information</a:t>
              </a:r>
            </a:p>
            <a:p>
              <a:pPr marL="380990" indent="-380990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</a:rPr>
                <a:t>Over 500k daily users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4" t="10001" r="47778" b="18888"/>
            <a:stretch/>
          </p:blipFill>
          <p:spPr>
            <a:xfrm>
              <a:off x="976677" y="1324708"/>
              <a:ext cx="1143000" cy="219456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696" y="1069740"/>
              <a:ext cx="640962" cy="178412"/>
            </a:xfrm>
            <a:prstGeom prst="rect">
              <a:avLst/>
            </a:prstGeom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79" y="6199401"/>
            <a:ext cx="1704132" cy="55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7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2400" y="2108200"/>
            <a:ext cx="12019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dirty="0">
                <a:solidFill>
                  <a:srgbClr val="002060"/>
                </a:solidFill>
                <a:latin typeface="Arial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Arial"/>
              </a:rPr>
            </a:br>
            <a:r>
              <a:rPr lang="en-US" sz="3200" b="1" dirty="0">
                <a:solidFill>
                  <a:srgbClr val="002060"/>
                </a:solidFill>
                <a:latin typeface="Arial"/>
              </a:rPr>
              <a:t> </a:t>
            </a:r>
            <a:endParaRPr lang="en-US" sz="2400" dirty="0">
              <a:solidFill>
                <a:srgbClr val="102B62">
                  <a:lumMod val="50000"/>
                </a:srgbClr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E797B-9E68-4341-87AE-B8786D7BE1FE}"/>
              </a:ext>
            </a:extLst>
          </p:cNvPr>
          <p:cNvSpPr txBox="1"/>
          <p:nvPr/>
        </p:nvSpPr>
        <p:spPr>
          <a:xfrm>
            <a:off x="2259581" y="413996"/>
            <a:ext cx="805894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400"/>
              </a:spcBef>
              <a:buSzPct val="125000"/>
            </a:pPr>
            <a:r>
              <a:rPr lang="en-US" sz="3733" b="1" dirty="0">
                <a:solidFill>
                  <a:srgbClr val="102B62"/>
                </a:solidFill>
                <a:latin typeface="Arial"/>
              </a:rPr>
              <a:t>Point-of-Care Analysis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74407" y="1517790"/>
            <a:ext cx="4412813" cy="3605855"/>
            <a:chOff x="151029" y="971453"/>
            <a:chExt cx="3309610" cy="27043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4" r="9095" b="66549"/>
            <a:stretch/>
          </p:blipFill>
          <p:spPr>
            <a:xfrm>
              <a:off x="151029" y="1188255"/>
              <a:ext cx="3309610" cy="939629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9" t="22998" r="5604" b="27213"/>
            <a:stretch/>
          </p:blipFill>
          <p:spPr bwMode="auto">
            <a:xfrm>
              <a:off x="183854" y="971453"/>
              <a:ext cx="12192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5E797B-9E68-4341-87AE-B8786D7BE1FE}"/>
                </a:ext>
              </a:extLst>
            </p:cNvPr>
            <p:cNvSpPr txBox="1"/>
            <p:nvPr/>
          </p:nvSpPr>
          <p:spPr>
            <a:xfrm>
              <a:off x="173995" y="2313645"/>
              <a:ext cx="2978559" cy="1362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Pocket-sized blood analyzer determines blood count, immune activation via cell morphology changes</a:t>
              </a:r>
            </a:p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Rapid test to distinguish viral from bacterial infection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63704" y="6920652"/>
            <a:ext cx="802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</a:rPr>
              <a:t>Tunable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antibody switch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constructs imbedded in disposable microchip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803014" y="1218288"/>
            <a:ext cx="3253999" cy="3550549"/>
            <a:chOff x="5374743" y="816288"/>
            <a:chExt cx="2440499" cy="2662912"/>
          </a:xfrm>
        </p:grpSpPr>
        <p:pic>
          <p:nvPicPr>
            <p:cNvPr id="11" name="Picture 2" descr="Image result for stanford medic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125" y="816288"/>
              <a:ext cx="974742" cy="487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5562600" y="1279486"/>
              <a:ext cx="1688496" cy="950010"/>
              <a:chOff x="5562600" y="1279486"/>
              <a:chExt cx="1688496" cy="95001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299964" y="1596610"/>
                <a:ext cx="280599" cy="2286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687"/>
              <a:stretch/>
            </p:blipFill>
            <p:spPr>
              <a:xfrm>
                <a:off x="6692279" y="1279486"/>
                <a:ext cx="558817" cy="950010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5562600" y="1405997"/>
                <a:ext cx="609600" cy="708553"/>
                <a:chOff x="4876800" y="2670705"/>
                <a:chExt cx="1466848" cy="1600198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499" t="9999" r="14499" b="41113"/>
                <a:stretch/>
              </p:blipFill>
              <p:spPr>
                <a:xfrm rot="5400000">
                  <a:off x="4810125" y="2737380"/>
                  <a:ext cx="1600198" cy="146684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56034" t="39573" r="34744" b="49773"/>
                <a:stretch/>
              </p:blipFill>
              <p:spPr>
                <a:xfrm>
                  <a:off x="5837249" y="3415120"/>
                  <a:ext cx="87085" cy="93783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5E797B-9E68-4341-87AE-B8786D7BE1FE}"/>
                </a:ext>
              </a:extLst>
            </p:cNvPr>
            <p:cNvSpPr txBox="1"/>
            <p:nvPr/>
          </p:nvSpPr>
          <p:spPr>
            <a:xfrm>
              <a:off x="5374743" y="2332491"/>
              <a:ext cx="2440499" cy="114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Lab-on-a-Dust system (LDS)</a:t>
              </a:r>
            </a:p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CRP, TNF-alpha, IL-1RA</a:t>
              </a:r>
            </a:p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No prep; sample-to-answer: 15 min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18468" y="1150310"/>
            <a:ext cx="4113222" cy="4093738"/>
            <a:chOff x="5121408" y="997616"/>
            <a:chExt cx="3084916" cy="3070304"/>
          </a:xfrm>
        </p:grpSpPr>
        <p:grpSp>
          <p:nvGrpSpPr>
            <p:cNvPr id="31" name="Group 30"/>
            <p:cNvGrpSpPr/>
            <p:nvPr/>
          </p:nvGrpSpPr>
          <p:grpSpPr>
            <a:xfrm>
              <a:off x="5562600" y="997616"/>
              <a:ext cx="2643724" cy="1549426"/>
              <a:chOff x="3354270" y="1036724"/>
              <a:chExt cx="2643724" cy="154942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43" b="21494"/>
              <a:stretch/>
            </p:blipFill>
            <p:spPr>
              <a:xfrm>
                <a:off x="3784597" y="1036724"/>
                <a:ext cx="1053366" cy="339593"/>
              </a:xfrm>
              <a:prstGeom prst="rect">
                <a:avLst/>
              </a:prstGeom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3354270" y="1408519"/>
                <a:ext cx="2643724" cy="1177631"/>
                <a:chOff x="293416" y="1091487"/>
                <a:chExt cx="2643724" cy="1177631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293416" y="1091487"/>
                  <a:ext cx="1970897" cy="1177631"/>
                  <a:chOff x="531076" y="1661003"/>
                  <a:chExt cx="3725337" cy="2272135"/>
                </a:xfrm>
              </p:grpSpPr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854" r="21666" b="36435"/>
                  <a:stretch/>
                </p:blipFill>
                <p:spPr>
                  <a:xfrm>
                    <a:off x="531076" y="1661003"/>
                    <a:ext cx="3725337" cy="2272135"/>
                  </a:xfrm>
                  <a:prstGeom prst="rect">
                    <a:avLst/>
                  </a:prstGeom>
                </p:spPr>
              </p:pic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1275936" y="1694003"/>
                    <a:ext cx="2875263" cy="1189500"/>
                    <a:chOff x="1275936" y="1694003"/>
                    <a:chExt cx="2875263" cy="1189500"/>
                  </a:xfrm>
                </p:grpSpPr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3652062" y="2192384"/>
                      <a:ext cx="304800" cy="508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377"/>
                      <a:endParaRPr lang="en-US" sz="2400">
                        <a:solidFill>
                          <a:prstClr val="white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3021965" y="1802964"/>
                      <a:ext cx="1129234" cy="44537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914377"/>
                      <a:r>
                        <a:rPr lang="en-US" sz="1400" b="1" dirty="0">
                          <a:solidFill>
                            <a:prstClr val="white"/>
                          </a:solidFill>
                          <a:latin typeface="Arial"/>
                        </a:rPr>
                        <a:t>LYMPH</a:t>
                      </a:r>
                    </a:p>
                  </p:txBody>
                </p:sp>
                <p:pic>
                  <p:nvPicPr>
                    <p:cNvPr id="46" name="Picture 45"/>
                    <p:cNvPicPr>
                      <a:picLocks noChangeAspect="1"/>
                    </p:cNvPicPr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1275936" y="1694003"/>
                      <a:ext cx="934419" cy="1189500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967981" y="1941332"/>
                  <a:ext cx="678311" cy="230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:r>
                    <a:rPr lang="en-US" sz="1400" b="1" dirty="0">
                      <a:solidFill>
                        <a:prstClr val="white"/>
                      </a:solidFill>
                      <a:latin typeface="Arial"/>
                    </a:rPr>
                    <a:t>SPLEEN</a:t>
                  </a: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803760" y="1807424"/>
                  <a:ext cx="513847" cy="38714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1872907" y="2035920"/>
                  <a:ext cx="1064233" cy="230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:r>
                    <a:rPr lang="en-US" sz="1400" b="1" dirty="0">
                      <a:solidFill>
                        <a:srgbClr val="102B62"/>
                      </a:solidFill>
                      <a:latin typeface="Arial"/>
                    </a:rPr>
                    <a:t>BM1 BM2 BM3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866502" y="1585866"/>
                  <a:ext cx="1064233" cy="230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:r>
                    <a:rPr lang="en-US" sz="1400" b="1" dirty="0">
                      <a:solidFill>
                        <a:srgbClr val="102B62"/>
                      </a:solidFill>
                      <a:latin typeface="Arial"/>
                    </a:rPr>
                    <a:t>BM1 BM2 BM3</a:t>
                  </a:r>
                </a:p>
              </p:txBody>
            </p:sp>
            <p:cxnSp>
              <p:nvCxnSpPr>
                <p:cNvPr id="41" name="Straight Connector 40"/>
                <p:cNvCxnSpPr>
                  <a:endCxn id="40" idx="0"/>
                </p:cNvCxnSpPr>
                <p:nvPr/>
              </p:nvCxnSpPr>
              <p:spPr>
                <a:xfrm>
                  <a:off x="2057400" y="1471997"/>
                  <a:ext cx="366306" cy="11386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5E797B-9E68-4341-87AE-B8786D7BE1FE}"/>
                </a:ext>
              </a:extLst>
            </p:cNvPr>
            <p:cNvSpPr txBox="1"/>
            <p:nvPr/>
          </p:nvSpPr>
          <p:spPr>
            <a:xfrm>
              <a:off x="5121408" y="2705720"/>
              <a:ext cx="2695354" cy="136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Development of stress model involving biomarker signatures</a:t>
              </a:r>
            </a:p>
            <a:p>
              <a:pPr marL="457178" indent="-457178" defTabSz="914377">
                <a:buSzPct val="125000"/>
                <a:buFont typeface="Arial" panose="020B0604020202020204" pitchFamily="34" charset="0"/>
                <a:buChar char="•"/>
              </a:pPr>
              <a:r>
                <a:rPr lang="en-US" sz="1867" dirty="0">
                  <a:solidFill>
                    <a:srgbClr val="102B62"/>
                  </a:solidFill>
                  <a:latin typeface="Arial"/>
                </a:rPr>
                <a:t>Ultrasound detects changes in biomarker expression / immune cell responses</a:t>
              </a: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79" y="6199401"/>
            <a:ext cx="1704132" cy="55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4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ASPR Mission</a:t>
            </a:r>
          </a:p>
        </p:txBody>
      </p:sp>
      <p:pic>
        <p:nvPicPr>
          <p:cNvPr id="6" name="Picture 5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7B4B267F-203F-4D38-9064-52E9DF7F5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2" r="23906" b="2754"/>
          <a:stretch/>
        </p:blipFill>
        <p:spPr>
          <a:xfrm>
            <a:off x="10213944" y="95"/>
            <a:ext cx="1930400" cy="6060879"/>
          </a:xfrm>
          <a:prstGeom prst="rect">
            <a:avLst/>
          </a:prstGeom>
        </p:spPr>
      </p:pic>
      <p:pic>
        <p:nvPicPr>
          <p:cNvPr id="7" name="Picture 6" descr="A person standing next to a bag of luggage&#10;&#10;Description generated with high confidence">
            <a:extLst>
              <a:ext uri="{FF2B5EF4-FFF2-40B4-BE49-F238E27FC236}">
                <a16:creationId xmlns:a16="http://schemas.microsoft.com/office/drawing/2014/main" id="{32F0E4B5-3B5B-4F0D-A96C-D4DCD3FC7B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5" t="2754" r="26942"/>
          <a:stretch/>
        </p:blipFill>
        <p:spPr>
          <a:xfrm>
            <a:off x="2072885" y="95"/>
            <a:ext cx="1930400" cy="6060879"/>
          </a:xfrm>
          <a:prstGeom prst="rect">
            <a:avLst/>
          </a:prstGeom>
        </p:spPr>
      </p:pic>
      <p:pic>
        <p:nvPicPr>
          <p:cNvPr id="8" name="Picture 7" descr="A picture containing sky, outdoor, helicopter, transport&#10;&#10;Description generated with very high confidence">
            <a:extLst>
              <a:ext uri="{FF2B5EF4-FFF2-40B4-BE49-F238E27FC236}">
                <a16:creationId xmlns:a16="http://schemas.microsoft.com/office/drawing/2014/main" id="{9F53170D-38BF-4E25-A57C-D0E8C43405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-1" r="52120" b="1574"/>
          <a:stretch/>
        </p:blipFill>
        <p:spPr>
          <a:xfrm>
            <a:off x="64499" y="0"/>
            <a:ext cx="1921839" cy="6067747"/>
          </a:xfrm>
          <a:prstGeom prst="rect">
            <a:avLst/>
          </a:prstGeom>
        </p:spPr>
      </p:pic>
      <p:pic>
        <p:nvPicPr>
          <p:cNvPr id="9" name="Picture 8" descr="A picture containing indoor, person&#10;&#10;Description generated with very high confidence">
            <a:extLst>
              <a:ext uri="{FF2B5EF4-FFF2-40B4-BE49-F238E27FC236}">
                <a16:creationId xmlns:a16="http://schemas.microsoft.com/office/drawing/2014/main" id="{C81D6580-0327-4A25-A497-4C7CF746D1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8" r="41504" b="801"/>
          <a:stretch/>
        </p:blipFill>
        <p:spPr>
          <a:xfrm>
            <a:off x="8197370" y="142"/>
            <a:ext cx="1914591" cy="60574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C8F581-F4A5-4797-9896-0FA9D2EF4BF7}"/>
              </a:ext>
            </a:extLst>
          </p:cNvPr>
          <p:cNvGrpSpPr/>
          <p:nvPr/>
        </p:nvGrpSpPr>
        <p:grpSpPr>
          <a:xfrm>
            <a:off x="3794646" y="1127645"/>
            <a:ext cx="4602708" cy="4602708"/>
            <a:chOff x="2845984" y="974322"/>
            <a:chExt cx="3452031" cy="3452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C718AD-33CE-4DC6-BF22-F7A50544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84" y="974322"/>
              <a:ext cx="3452031" cy="3452031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7A3B57-08CE-460F-8101-3E6FF54D2551}"/>
                </a:ext>
              </a:extLst>
            </p:cNvPr>
            <p:cNvSpPr txBox="1"/>
            <p:nvPr/>
          </p:nvSpPr>
          <p:spPr>
            <a:xfrm>
              <a:off x="3429000" y="1719650"/>
              <a:ext cx="2362200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Arial"/>
                </a:rPr>
                <a:t>Save Lives </a:t>
              </a:r>
              <a:br>
                <a:rPr lang="en-US" sz="2800" b="1" dirty="0">
                  <a:solidFill>
                    <a:srgbClr val="000000"/>
                  </a:solidFill>
                  <a:latin typeface="Arial"/>
                </a:rPr>
              </a:br>
              <a:r>
                <a:rPr lang="en-US" sz="2800" b="1" dirty="0">
                  <a:solidFill>
                    <a:srgbClr val="000000"/>
                  </a:solidFill>
                  <a:latin typeface="Arial"/>
                </a:rPr>
                <a:t>and Protect Americans from 21st Century Health Security Threats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5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0670-9863-4C18-8A96-28F4D027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BARDA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99E63C-3977-4F81-A0D0-DB3FDCC60390}"/>
              </a:ext>
            </a:extLst>
          </p:cNvPr>
          <p:cNvGrpSpPr/>
          <p:nvPr/>
        </p:nvGrpSpPr>
        <p:grpSpPr>
          <a:xfrm>
            <a:off x="3139722" y="5030857"/>
            <a:ext cx="5912556" cy="806923"/>
            <a:chOff x="1894464" y="3834787"/>
            <a:chExt cx="4434417" cy="605192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7E5E95CF-A526-4F1D-82BE-6FE8B5A16ADB}"/>
                </a:ext>
              </a:extLst>
            </p:cNvPr>
            <p:cNvSpPr txBox="1">
              <a:spLocks/>
            </p:cNvSpPr>
            <p:nvPr/>
          </p:nvSpPr>
          <p:spPr>
            <a:xfrm>
              <a:off x="3886580" y="3834787"/>
              <a:ext cx="2442301" cy="605192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2"/>
                </a:rPr>
                <a:t>www.usajobs.gov</a:t>
              </a: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67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Join the team!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9ACAA69-EAB8-415B-AB83-121358554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464" y="3898151"/>
              <a:ext cx="1927143" cy="47846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D7001C-3726-4795-89E7-99FE5DFD596C}"/>
              </a:ext>
            </a:extLst>
          </p:cNvPr>
          <p:cNvGrpSpPr/>
          <p:nvPr/>
        </p:nvGrpSpPr>
        <p:grpSpPr>
          <a:xfrm>
            <a:off x="9164110" y="1533171"/>
            <a:ext cx="3595500" cy="2914584"/>
            <a:chOff x="6873082" y="1149878"/>
            <a:chExt cx="2696625" cy="218593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2CC8FC-B7A4-47EA-998B-8257680EC749}"/>
                </a:ext>
              </a:extLst>
            </p:cNvPr>
            <p:cNvGrpSpPr/>
            <p:nvPr/>
          </p:nvGrpSpPr>
          <p:grpSpPr>
            <a:xfrm>
              <a:off x="6873082" y="1149878"/>
              <a:ext cx="2696625" cy="2185938"/>
              <a:chOff x="3888652" y="1149878"/>
              <a:chExt cx="2294567" cy="186002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7DE146B-25C3-4C63-8796-74CA9B16C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8652" y="1149878"/>
                <a:ext cx="2294567" cy="1312189"/>
              </a:xfrm>
              <a:prstGeom prst="rect">
                <a:avLst/>
              </a:prstGeom>
            </p:spPr>
          </p:pic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15A18D4-F4FB-408A-867A-006E0F894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4405" y="2374331"/>
                <a:ext cx="1707307" cy="635569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hlinkClick r:id="rId5"/>
                  </a:rPr>
                  <a:t>drive.hhs.gov</a:t>
                </a:r>
                <a:r>
                  <a:rPr kumimoji="0" lang="en-US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2B6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br>
                  <a:rPr kumimoji="0" lang="en-US" sz="13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02B6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467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Learn about </a:t>
                </a:r>
                <a:r>
                  <a:rPr kumimoji="0" lang="en-US" sz="1467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DRIVe</a:t>
                </a:r>
                <a:r>
                  <a:rPr kumimoji="0" lang="en-US" sz="1467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including our Accelerator Network and EZ BAA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90E5D49-1695-46BF-B97C-B7A7A7907CED}"/>
                </a:ext>
              </a:extLst>
            </p:cNvPr>
            <p:cNvGrpSpPr/>
            <p:nvPr/>
          </p:nvGrpSpPr>
          <p:grpSpPr>
            <a:xfrm>
              <a:off x="7923389" y="1378303"/>
              <a:ext cx="614919" cy="247755"/>
              <a:chOff x="3346475" y="725876"/>
              <a:chExt cx="379754" cy="15300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8B34F64-C095-4F55-B1BA-3002583178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6386"/>
              <a:stretch/>
            </p:blipFill>
            <p:spPr>
              <a:xfrm>
                <a:off x="3390469" y="850647"/>
                <a:ext cx="300688" cy="2823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4A164A0-A3E3-49EA-8C6D-714C24331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475" y="725876"/>
                <a:ext cx="379754" cy="146460"/>
              </a:xfrm>
              <a:prstGeom prst="roundRect">
                <a:avLst>
                  <a:gd name="adj" fmla="val 8594"/>
                </a:avLst>
              </a:prstGeom>
              <a:noFill/>
              <a:ln>
                <a:noFill/>
              </a:ln>
              <a:effectLst/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2D480F1-50B6-446A-B16C-9D9C3BA26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0399" y="1615457"/>
              <a:ext cx="1063710" cy="659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3FA79F-D1AC-4132-8EBA-80CFD08C0C51}"/>
              </a:ext>
            </a:extLst>
          </p:cNvPr>
          <p:cNvGrpSpPr/>
          <p:nvPr/>
        </p:nvGrpSpPr>
        <p:grpSpPr>
          <a:xfrm>
            <a:off x="2977587" y="1533174"/>
            <a:ext cx="3595500" cy="3102012"/>
            <a:chOff x="2233190" y="1149880"/>
            <a:chExt cx="2696625" cy="23265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9AA19C-61BF-47AB-B672-80B1668D0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90" y="1149880"/>
              <a:ext cx="2696625" cy="1542112"/>
            </a:xfrm>
            <a:prstGeom prst="rect">
              <a:avLst/>
            </a:prstGeom>
          </p:spPr>
        </p:pic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05127EE-9DC4-4A67-ACDD-8D73A76F22E5}"/>
                </a:ext>
              </a:extLst>
            </p:cNvPr>
            <p:cNvSpPr txBox="1">
              <a:spLocks/>
            </p:cNvSpPr>
            <p:nvPr/>
          </p:nvSpPr>
          <p:spPr>
            <a:xfrm>
              <a:off x="2532222" y="2588883"/>
              <a:ext cx="2073349" cy="887506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9"/>
                </a:rPr>
                <a:t>beta.sam.gov/</a:t>
              </a: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67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Official announcements and info for all government contract solicitations</a:t>
              </a:r>
            </a:p>
          </p:txBody>
        </p:sp>
        <p:pic>
          <p:nvPicPr>
            <p:cNvPr id="1026" name="Picture 2" descr="Image result for beta sam gov logo">
              <a:extLst>
                <a:ext uri="{FF2B5EF4-FFF2-40B4-BE49-F238E27FC236}">
                  <a16:creationId xmlns:a16="http://schemas.microsoft.com/office/drawing/2014/main" id="{454E81A2-82B5-485B-A1FF-9EFEB70B9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128" y="1474386"/>
              <a:ext cx="713535" cy="70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83C48-1087-4B95-8A54-52651EB7D33A}"/>
              </a:ext>
            </a:extLst>
          </p:cNvPr>
          <p:cNvGrpSpPr/>
          <p:nvPr/>
        </p:nvGrpSpPr>
        <p:grpSpPr>
          <a:xfrm>
            <a:off x="-426237" y="1533172"/>
            <a:ext cx="3906061" cy="3157363"/>
            <a:chOff x="-319678" y="1149879"/>
            <a:chExt cx="2929546" cy="23680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49E066-7428-4BA9-BE20-F317A221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9678" y="1149879"/>
              <a:ext cx="2929546" cy="154211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0B8D280-37CE-4A63-B7E8-E72BBAE7D7D2}"/>
                </a:ext>
              </a:extLst>
            </p:cNvPr>
            <p:cNvSpPr txBox="1">
              <a:spLocks/>
            </p:cNvSpPr>
            <p:nvPr/>
          </p:nvSpPr>
          <p:spPr>
            <a:xfrm>
              <a:off x="-50180" y="2588882"/>
              <a:ext cx="2390551" cy="929019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2"/>
                </a:rPr>
                <a:t>medicalcountermeasures.gov 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67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Portal to BARDA: </a:t>
              </a:r>
              <a:r>
                <a:rPr kumimoji="0" lang="en-US" sz="1467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Register to request a </a:t>
              </a:r>
              <a:r>
                <a:rPr kumimoji="0" lang="en-US" sz="1467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TechWatch</a:t>
              </a:r>
              <a:r>
                <a:rPr kumimoji="0" lang="en-US" sz="1467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meeting!</a:t>
              </a:r>
              <a:endPara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91B93B-CD46-4D18-8881-A41C781E2E35}"/>
                </a:ext>
              </a:extLst>
            </p:cNvPr>
            <p:cNvGrpSpPr/>
            <p:nvPr/>
          </p:nvGrpSpPr>
          <p:grpSpPr>
            <a:xfrm>
              <a:off x="378484" y="1426635"/>
              <a:ext cx="1494462" cy="736596"/>
              <a:chOff x="-1908101" y="899002"/>
              <a:chExt cx="1533222" cy="75570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0D29E5FE-83B1-4472-931F-C5B574A855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10"/>
              <a:stretch/>
            </p:blipFill>
            <p:spPr>
              <a:xfrm>
                <a:off x="-1908101" y="1331409"/>
                <a:ext cx="1533222" cy="32329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C0C8DB9-232F-4FD1-AD53-17167DE85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007"/>
              <a:stretch/>
            </p:blipFill>
            <p:spPr>
              <a:xfrm>
                <a:off x="-1380802" y="899002"/>
                <a:ext cx="596652" cy="57538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EA8BB5-5BB2-455A-8E22-0C8349AF8BBF}"/>
              </a:ext>
            </a:extLst>
          </p:cNvPr>
          <p:cNvGrpSpPr/>
          <p:nvPr/>
        </p:nvGrpSpPr>
        <p:grpSpPr>
          <a:xfrm>
            <a:off x="6070847" y="1533171"/>
            <a:ext cx="3595500" cy="3244392"/>
            <a:chOff x="4553135" y="1149878"/>
            <a:chExt cx="2696625" cy="24332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F365E7-9B1B-4958-B2E0-A63ECEB45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135" y="1149878"/>
              <a:ext cx="2696625" cy="1542113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AFDB1EB2-17FA-4580-A144-6373A114437F}"/>
                </a:ext>
              </a:extLst>
            </p:cNvPr>
            <p:cNvSpPr txBox="1">
              <a:spLocks/>
            </p:cNvSpPr>
            <p:nvPr/>
          </p:nvSpPr>
          <p:spPr>
            <a:xfrm>
              <a:off x="4674547" y="2588881"/>
              <a:ext cx="2434852" cy="994291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5"/>
                </a:rPr>
                <a:t>phe.gov/BARDA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102B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67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 description, information, news, announcements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DBE932-1F7D-4B74-880E-4166E33D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642" y="1533017"/>
              <a:ext cx="1238690" cy="5453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328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808101-74AC-405E-98F3-B0A8524754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7350"/>
            <a:ext cx="53213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BARDA Model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7453EFBA-8F82-4CDD-8E19-25A6A9D3FD5A}"/>
              </a:ext>
            </a:extLst>
          </p:cNvPr>
          <p:cNvSpPr txBox="1">
            <a:spLocks/>
          </p:cNvSpPr>
          <p:nvPr/>
        </p:nvSpPr>
        <p:spPr>
          <a:xfrm>
            <a:off x="299604" y="1519162"/>
            <a:ext cx="5018957" cy="436879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1800" kern="1200">
                <a:solidFill>
                  <a:srgbClr val="102B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0"/>
              </a:spcBef>
              <a:buSzTx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BARDA develops and makes available medical countermeasures </a:t>
            </a:r>
            <a:r>
              <a:rPr lang="en-US" sz="3200" b="1" dirty="0">
                <a:solidFill>
                  <a:srgbClr val="000000"/>
                </a:solidFill>
                <a:latin typeface="Arial"/>
              </a:rPr>
              <a:t>(MCMs) 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by forming unique public-private partnerships to drive innovation off the bench to the patient to save lives.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0CDABC-0F11-4F80-8266-4F520ACD16EF}"/>
              </a:ext>
            </a:extLst>
          </p:cNvPr>
          <p:cNvGrpSpPr/>
          <p:nvPr/>
        </p:nvGrpSpPr>
        <p:grpSpPr>
          <a:xfrm>
            <a:off x="5907140" y="-194734"/>
            <a:ext cx="6033435" cy="6033435"/>
            <a:chOff x="-170246" y="292100"/>
            <a:chExt cx="4996246" cy="4996246"/>
          </a:xfrm>
        </p:grpSpPr>
        <p:pic>
          <p:nvPicPr>
            <p:cNvPr id="21" name="Content Placeholder 4">
              <a:extLst>
                <a:ext uri="{FF2B5EF4-FFF2-40B4-BE49-F238E27FC236}">
                  <a16:creationId xmlns:a16="http://schemas.microsoft.com/office/drawing/2014/main" id="{0E551985-A62A-4F13-8F61-A7CB53EC9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246" y="292100"/>
              <a:ext cx="4996246" cy="49962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2C0FD4E-7369-4636-B9A0-8BF620B8E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258" y="1976081"/>
              <a:ext cx="1795239" cy="1794535"/>
            </a:xfrm>
            <a:prstGeom prst="rect">
              <a:avLst/>
            </a:prstGeom>
          </p:spPr>
        </p:pic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B620BF2A-DD45-463C-94DC-645388851195}"/>
                </a:ext>
              </a:extLst>
            </p:cNvPr>
            <p:cNvSpPr txBox="1">
              <a:spLocks/>
            </p:cNvSpPr>
            <p:nvPr/>
          </p:nvSpPr>
          <p:spPr>
            <a:xfrm>
              <a:off x="1808112" y="1167130"/>
              <a:ext cx="1104078" cy="76327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25000"/>
                <a:buFont typeface="Arial" panose="020B0604020202020204" pitchFamily="34" charset="0"/>
                <a:buChar char="•"/>
                <a:defRPr lang="en-US" sz="22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20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lang="en-US" sz="18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spcBef>
                  <a:spcPts val="0"/>
                </a:spcBef>
                <a:buNone/>
                <a:defRPr/>
              </a:pP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Flexible,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nimble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authorities</a:t>
              </a:r>
            </a:p>
          </p:txBody>
        </p:sp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707B110A-78BE-454A-9E5E-1D42EB0A258F}"/>
                </a:ext>
              </a:extLst>
            </p:cNvPr>
            <p:cNvSpPr txBox="1">
              <a:spLocks/>
            </p:cNvSpPr>
            <p:nvPr/>
          </p:nvSpPr>
          <p:spPr>
            <a:xfrm>
              <a:off x="3065412" y="2227580"/>
              <a:ext cx="1104078" cy="763270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25000"/>
                <a:buFont typeface="Arial" panose="020B0604020202020204" pitchFamily="34" charset="0"/>
                <a:buChar char="•"/>
                <a:defRPr lang="en-US" sz="22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20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lang="en-US" sz="18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spcBef>
                  <a:spcPts val="0"/>
                </a:spcBef>
                <a:buNone/>
                <a:defRPr/>
              </a:pP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Multi-year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funding</a:t>
              </a:r>
            </a:p>
          </p:txBody>
        </p:sp>
        <p:sp>
          <p:nvSpPr>
            <p:cNvPr id="25" name="Text Placeholder 4">
              <a:extLst>
                <a:ext uri="{FF2B5EF4-FFF2-40B4-BE49-F238E27FC236}">
                  <a16:creationId xmlns:a16="http://schemas.microsoft.com/office/drawing/2014/main" id="{FD181FF1-DF81-4C8E-AD32-A0205BA21450}"/>
                </a:ext>
              </a:extLst>
            </p:cNvPr>
            <p:cNvSpPr txBox="1">
              <a:spLocks/>
            </p:cNvSpPr>
            <p:nvPr/>
          </p:nvSpPr>
          <p:spPr>
            <a:xfrm>
              <a:off x="2532012" y="3776980"/>
              <a:ext cx="1163688" cy="52832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25000"/>
                <a:buFont typeface="Arial" panose="020B0604020202020204" pitchFamily="34" charset="0"/>
                <a:buChar char="•"/>
                <a:defRPr lang="en-US" sz="22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20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lang="en-US" sz="18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spcBef>
                  <a:spcPts val="0"/>
                </a:spcBef>
                <a:buNone/>
                <a:defRPr/>
              </a:pP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Cutting edge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expertise</a:t>
              </a:r>
            </a:p>
          </p:txBody>
        </p:sp>
        <p:sp>
          <p:nvSpPr>
            <p:cNvPr id="26" name="Text Placeholder 4">
              <a:extLst>
                <a:ext uri="{FF2B5EF4-FFF2-40B4-BE49-F238E27FC236}">
                  <a16:creationId xmlns:a16="http://schemas.microsoft.com/office/drawing/2014/main" id="{43C635CF-D142-49AA-BBA8-FEFF5A8C21CB}"/>
                </a:ext>
              </a:extLst>
            </p:cNvPr>
            <p:cNvSpPr txBox="1">
              <a:spLocks/>
            </p:cNvSpPr>
            <p:nvPr/>
          </p:nvSpPr>
          <p:spPr>
            <a:xfrm>
              <a:off x="950862" y="3732530"/>
              <a:ext cx="1163688" cy="52832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25000"/>
                <a:buFont typeface="Arial" panose="020B0604020202020204" pitchFamily="34" charset="0"/>
                <a:buChar char="•"/>
                <a:defRPr lang="en-US" sz="22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20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lang="en-US" sz="18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spcBef>
                  <a:spcPts val="0"/>
                </a:spcBef>
                <a:buNone/>
                <a:defRPr/>
              </a:pP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Facilitate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partnerships</a:t>
              </a:r>
            </a:p>
          </p:txBody>
        </p:sp>
        <p:sp>
          <p:nvSpPr>
            <p:cNvPr id="27" name="Text Placeholder 4">
              <a:extLst>
                <a:ext uri="{FF2B5EF4-FFF2-40B4-BE49-F238E27FC236}">
                  <a16:creationId xmlns:a16="http://schemas.microsoft.com/office/drawing/2014/main" id="{39EC7015-AC96-4E9F-97E5-5CF7E95160AE}"/>
                </a:ext>
              </a:extLst>
            </p:cNvPr>
            <p:cNvSpPr txBox="1">
              <a:spLocks/>
            </p:cNvSpPr>
            <p:nvPr/>
          </p:nvSpPr>
          <p:spPr>
            <a:xfrm>
              <a:off x="468262" y="2233930"/>
              <a:ext cx="1163688" cy="52832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25000"/>
                <a:buFont typeface="Arial" panose="020B0604020202020204" pitchFamily="34" charset="0"/>
                <a:buChar char="•"/>
                <a:defRPr lang="en-US" sz="22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20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ü"/>
                <a:defRPr lang="en-US" sz="1800" kern="1200" dirty="0" smtClean="0">
                  <a:solidFill>
                    <a:srgbClr val="102B6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spcBef>
                  <a:spcPts val="0"/>
                </a:spcBef>
                <a:buNone/>
                <a:defRPr/>
              </a:pP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Promote</a:t>
              </a:r>
              <a:b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n-US" sz="1733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innovation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0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2817-24A8-455B-8A7C-C0C64440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12" y="112675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BARDA Program Divisions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7461E95-EC88-46B4-B25E-AF14336CE707}"/>
              </a:ext>
            </a:extLst>
          </p:cNvPr>
          <p:cNvCxnSpPr>
            <a:cxnSpLocks/>
            <a:stCxn id="68" idx="2"/>
            <a:endCxn id="70" idx="0"/>
          </p:cNvCxnSpPr>
          <p:nvPr/>
        </p:nvCxnSpPr>
        <p:spPr>
          <a:xfrm>
            <a:off x="1726773" y="3388843"/>
            <a:ext cx="1" cy="727660"/>
          </a:xfrm>
          <a:prstGeom prst="straightConnector1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Picture 6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667A40-8894-4B40-9F2E-2F4783310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3" y="1433107"/>
            <a:ext cx="1955736" cy="1955736"/>
          </a:xfrm>
          <a:prstGeom prst="rect">
            <a:avLst/>
          </a:prstGeom>
        </p:spPr>
      </p:pic>
      <p:pic>
        <p:nvPicPr>
          <p:cNvPr id="70" name="Picture 6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9F24613-F1CF-45FF-907C-D5BF01087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6" y="4116503"/>
            <a:ext cx="2965895" cy="130576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06B88F8-F752-49BF-8BDC-5AFD05D98978}"/>
              </a:ext>
            </a:extLst>
          </p:cNvPr>
          <p:cNvSpPr/>
          <p:nvPr/>
        </p:nvSpPr>
        <p:spPr>
          <a:xfrm>
            <a:off x="4349332" y="1499599"/>
            <a:ext cx="7598833" cy="4267199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609600" tIns="365760" bIns="121920" rtlCol="0" anchor="t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Medical Countermeasures (MCM) </a:t>
            </a:r>
            <a:b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Program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2928F44-B161-4C5B-84D7-A51DA9F07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48" y="1089294"/>
            <a:ext cx="1784752" cy="1783353"/>
          </a:xfrm>
          <a:prstGeom prst="rect">
            <a:avLst/>
          </a:prstGeom>
        </p:spPr>
      </p:pic>
      <p:cxnSp>
        <p:nvCxnSpPr>
          <p:cNvPr id="81" name="Straight Connector 56">
            <a:extLst>
              <a:ext uri="{FF2B5EF4-FFF2-40B4-BE49-F238E27FC236}">
                <a16:creationId xmlns:a16="http://schemas.microsoft.com/office/drawing/2014/main" id="{FB1604CC-CAB6-4599-8E3E-55205832A575}"/>
              </a:ext>
            </a:extLst>
          </p:cNvPr>
          <p:cNvCxnSpPr>
            <a:cxnSpLocks/>
            <a:stCxn id="74" idx="1"/>
            <a:endCxn id="70" idx="3"/>
          </p:cNvCxnSpPr>
          <p:nvPr/>
        </p:nvCxnSpPr>
        <p:spPr>
          <a:xfrm rot="10800000" flipV="1">
            <a:off x="3209722" y="1980969"/>
            <a:ext cx="491929" cy="2788416"/>
          </a:xfrm>
          <a:prstGeom prst="bentConnector3">
            <a:avLst>
              <a:gd name="adj1" fmla="val 50000"/>
            </a:avLst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9B9AA3A-EDB1-4EE1-AA93-7BF55B54977F}"/>
              </a:ext>
            </a:extLst>
          </p:cNvPr>
          <p:cNvSpPr/>
          <p:nvPr/>
        </p:nvSpPr>
        <p:spPr>
          <a:xfrm>
            <a:off x="4868464" y="2998650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Influenza &amp; Emerging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Infectious Diseases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C1212C-33D0-4729-B3C3-882FE82C6579}"/>
              </a:ext>
            </a:extLst>
          </p:cNvPr>
          <p:cNvSpPr/>
          <p:nvPr/>
        </p:nvSpPr>
        <p:spPr>
          <a:xfrm>
            <a:off x="8587091" y="2998650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Chemical, biological, radiological and nuclear (CBRN) Program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4F2B25-84F7-47C7-8612-D781EA1C94A2}"/>
              </a:ext>
            </a:extLst>
          </p:cNvPr>
          <p:cNvSpPr/>
          <p:nvPr/>
        </p:nvSpPr>
        <p:spPr>
          <a:xfrm>
            <a:off x="4868464" y="3943152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Detection, Diagnostics, &amp;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Device Infrastructure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3DDA8B-2015-481B-8F85-C7D173889B9C}"/>
              </a:ext>
            </a:extLst>
          </p:cNvPr>
          <p:cNvSpPr/>
          <p:nvPr/>
        </p:nvSpPr>
        <p:spPr>
          <a:xfrm>
            <a:off x="6071183" y="4887653"/>
            <a:ext cx="4267200" cy="853745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487680"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Division of Research, Innovation,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and Ventures (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DRIVe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EFBA7D9-0CF8-4CEE-AA20-5174ACAAC1F1}"/>
              </a:ext>
            </a:extLst>
          </p:cNvPr>
          <p:cNvSpPr/>
          <p:nvPr/>
        </p:nvSpPr>
        <p:spPr>
          <a:xfrm>
            <a:off x="8587092" y="3943152"/>
            <a:ext cx="3011221" cy="8537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Pharmaceutical Countermeasure Infrastructure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3DF8BC-FEE5-4C1C-B4ED-0651DC886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2" y="5363504"/>
            <a:ext cx="963311" cy="3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E31347-314B-435F-BFFE-9BEE9B1DDA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03" y="327354"/>
            <a:ext cx="5356532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32303" y="656303"/>
            <a:ext cx="12651008" cy="5373489"/>
            <a:chOff x="132303" y="656303"/>
            <a:chExt cx="12651008" cy="5373489"/>
          </a:xfrm>
        </p:grpSpPr>
        <p:grpSp>
          <p:nvGrpSpPr>
            <p:cNvPr id="22" name="Group 21"/>
            <p:cNvGrpSpPr/>
            <p:nvPr/>
          </p:nvGrpSpPr>
          <p:grpSpPr>
            <a:xfrm>
              <a:off x="6640164" y="656303"/>
              <a:ext cx="6143147" cy="1601761"/>
              <a:chOff x="215072" y="2993291"/>
              <a:chExt cx="4607360" cy="120132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15072" y="3007258"/>
                <a:ext cx="4607360" cy="1162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080"/>
                <a:r>
                  <a:rPr lang="en-US" sz="2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Šeila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Selimović</a:t>
                </a:r>
                <a:r>
                  <a:rPr lang="en-US" sz="1867" dirty="0">
                    <a:solidFill>
                      <a:srgbClr val="002060"/>
                    </a:solidFill>
                    <a:latin typeface="Arial"/>
                  </a:rPr>
                  <a:t>, PhD</a:t>
                </a:r>
              </a:p>
              <a:p>
                <a:pPr algn="ctr" defTabSz="1219080"/>
                <a:r>
                  <a:rPr lang="en-US" sz="1867" dirty="0" smtClean="0">
                    <a:solidFill>
                      <a:srgbClr val="002060"/>
                    </a:solidFill>
                    <a:latin typeface="Arial"/>
                  </a:rPr>
                  <a:t>Director, ENACT Program</a:t>
                </a:r>
              </a:p>
              <a:p>
                <a:pPr algn="ctr" defTabSz="1219080"/>
                <a:endParaRPr lang="en-US" sz="1867" dirty="0">
                  <a:solidFill>
                    <a:srgbClr val="002060"/>
                  </a:solidFill>
                  <a:latin typeface="Arial"/>
                </a:endParaRPr>
              </a:p>
              <a:p>
                <a:pPr algn="ctr" defTabSz="1219080"/>
                <a:r>
                  <a:rPr lang="en-US" sz="1867" b="1" dirty="0">
                    <a:solidFill>
                      <a:srgbClr val="002060"/>
                    </a:solidFill>
                    <a:latin typeface="Arial"/>
                  </a:rPr>
                  <a:t>ENACT@hhs.gov</a:t>
                </a:r>
              </a:p>
              <a:p>
                <a:pPr algn="ctr" defTabSz="1219080"/>
                <a:r>
                  <a:rPr lang="en-US" sz="1867" b="1" dirty="0">
                    <a:solidFill>
                      <a:srgbClr val="002060"/>
                    </a:solidFill>
                    <a:latin typeface="Arial"/>
                  </a:rPr>
                  <a:t>seila.selimovic@hhs.gov</a:t>
                </a: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l="74484" t="18406" r="17848" b="63374"/>
              <a:stretch/>
            </p:blipFill>
            <p:spPr>
              <a:xfrm>
                <a:off x="308408" y="2993291"/>
                <a:ext cx="933338" cy="1201321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132303" y="3054865"/>
              <a:ext cx="11853375" cy="2974927"/>
              <a:chOff x="132303" y="3054865"/>
              <a:chExt cx="11853375" cy="297492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241D36-CC6B-D442-AC96-096A71EB9BEE}"/>
                  </a:ext>
                </a:extLst>
              </p:cNvPr>
              <p:cNvSpPr/>
              <p:nvPr/>
            </p:nvSpPr>
            <p:spPr>
              <a:xfrm>
                <a:off x="7817385" y="4721428"/>
                <a:ext cx="240842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080"/>
                <a:r>
                  <a:rPr lang="en-US" sz="1600" b="1" dirty="0" smtClean="0">
                    <a:solidFill>
                      <a:srgbClr val="102B62"/>
                    </a:solidFill>
                    <a:latin typeface="Arial"/>
                  </a:rPr>
                  <a:t>Shanita Rowland </a:t>
                </a:r>
              </a:p>
              <a:p>
                <a:pPr algn="ctr" defTabSz="1219080"/>
                <a:r>
                  <a:rPr lang="en-US" sz="1600" dirty="0" smtClean="0">
                    <a:solidFill>
                      <a:srgbClr val="102B62"/>
                    </a:solidFill>
                    <a:latin typeface="Arial"/>
                  </a:rPr>
                  <a:t>MPH</a:t>
                </a:r>
                <a:endParaRPr lang="en-US" sz="1600" dirty="0">
                  <a:solidFill>
                    <a:srgbClr val="102B62"/>
                  </a:solidFill>
                  <a:latin typeface="Arial"/>
                </a:endParaRPr>
              </a:p>
              <a:p>
                <a:pPr algn="ctr" defTabSz="1219080"/>
                <a:r>
                  <a:rPr lang="en-US" sz="1600" dirty="0">
                    <a:solidFill>
                      <a:srgbClr val="102B62"/>
                    </a:solidFill>
                    <a:latin typeface="Arial"/>
                  </a:rPr>
                  <a:t>Senior Consultant</a:t>
                </a:r>
              </a:p>
              <a:p>
                <a:pPr algn="ctr" defTabSz="1219080"/>
                <a:r>
                  <a:rPr lang="en-US" sz="1600" dirty="0">
                    <a:solidFill>
                      <a:srgbClr val="102B62"/>
                    </a:solidFill>
                    <a:latin typeface="Arial"/>
                  </a:rPr>
                  <a:t>(</a:t>
                </a:r>
                <a:r>
                  <a:rPr lang="en-US" sz="1600" dirty="0" smtClean="0">
                    <a:solidFill>
                      <a:srgbClr val="102B62"/>
                    </a:solidFill>
                    <a:latin typeface="Arial"/>
                  </a:rPr>
                  <a:t>CTR)</a:t>
                </a:r>
                <a:endParaRPr lang="en-US" sz="1600" dirty="0">
                  <a:solidFill>
                    <a:srgbClr val="102B62"/>
                  </a:solidFill>
                  <a:latin typeface="Arial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4241D36-CC6B-D442-AC96-096A71EB9BEE}"/>
                  </a:ext>
                </a:extLst>
              </p:cNvPr>
              <p:cNvSpPr/>
              <p:nvPr/>
            </p:nvSpPr>
            <p:spPr>
              <a:xfrm>
                <a:off x="2354269" y="4706353"/>
                <a:ext cx="188766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080"/>
                <a:r>
                  <a:rPr lang="en-US" sz="1600" b="1" dirty="0">
                    <a:solidFill>
                      <a:srgbClr val="102B62"/>
                    </a:solidFill>
                    <a:latin typeface="Arial"/>
                  </a:rPr>
                  <a:t>Jane </a:t>
                </a:r>
                <a:r>
                  <a:rPr lang="en-US" sz="1600" b="1" dirty="0" smtClean="0">
                    <a:solidFill>
                      <a:srgbClr val="102B62"/>
                    </a:solidFill>
                    <a:latin typeface="Arial"/>
                  </a:rPr>
                  <a:t>Bearinger</a:t>
                </a:r>
                <a:r>
                  <a:rPr lang="en-US" sz="1600" dirty="0" smtClean="0">
                    <a:solidFill>
                      <a:srgbClr val="102B62"/>
                    </a:solidFill>
                    <a:latin typeface="Arial"/>
                  </a:rPr>
                  <a:t> </a:t>
                </a:r>
                <a:r>
                  <a:rPr lang="en-US" sz="1600" dirty="0">
                    <a:solidFill>
                      <a:srgbClr val="102B62"/>
                    </a:solidFill>
                    <a:latin typeface="Arial"/>
                  </a:rPr>
                  <a:t>PhD</a:t>
                </a:r>
              </a:p>
              <a:p>
                <a:pPr algn="ctr" defTabSz="1219080"/>
                <a:r>
                  <a:rPr lang="en-US" sz="1600" dirty="0">
                    <a:solidFill>
                      <a:srgbClr val="102B62"/>
                    </a:solidFill>
                    <a:latin typeface="Arial"/>
                  </a:rPr>
                  <a:t>Senior </a:t>
                </a:r>
                <a:r>
                  <a:rPr lang="en-US" sz="1600" dirty="0" smtClean="0">
                    <a:solidFill>
                      <a:srgbClr val="102B62"/>
                    </a:solidFill>
                    <a:latin typeface="Arial"/>
                  </a:rPr>
                  <a:t>Consultant / SME </a:t>
                </a:r>
                <a:r>
                  <a:rPr lang="en-US" sz="1600" dirty="0" smtClean="0">
                    <a:solidFill>
                      <a:srgbClr val="102B62"/>
                    </a:solidFill>
                  </a:rPr>
                  <a:t>(CTR)</a:t>
                </a:r>
                <a:endParaRPr lang="en-US" sz="1600" dirty="0">
                  <a:solidFill>
                    <a:srgbClr val="102B62"/>
                  </a:solidFill>
                  <a:latin typeface="Arial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202343" y="3054866"/>
                <a:ext cx="1878941" cy="2968803"/>
                <a:chOff x="4786034" y="2291149"/>
                <a:chExt cx="1409206" cy="2226603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4241D36-CC6B-D442-AC96-096A71EB9BEE}"/>
                    </a:ext>
                  </a:extLst>
                </p:cNvPr>
                <p:cNvSpPr/>
                <p:nvPr/>
              </p:nvSpPr>
              <p:spPr>
                <a:xfrm>
                  <a:off x="4786034" y="3525172"/>
                  <a:ext cx="1409206" cy="9925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1219080"/>
                  <a:r>
                    <a:rPr lang="en-US" sz="1600" b="1" dirty="0">
                      <a:solidFill>
                        <a:srgbClr val="102B62"/>
                      </a:solidFill>
                      <a:latin typeface="Arial"/>
                    </a:rPr>
                    <a:t>Pejman </a:t>
                  </a:r>
                  <a:r>
                    <a:rPr lang="en-US" sz="1600" b="1" dirty="0" smtClean="0">
                      <a:solidFill>
                        <a:srgbClr val="102B62"/>
                      </a:solidFill>
                      <a:latin typeface="Arial"/>
                    </a:rPr>
                    <a:t>Naraghi-Arani </a:t>
                  </a:r>
                </a:p>
                <a:p>
                  <a:pPr algn="ctr" defTabSz="1219080"/>
                  <a:r>
                    <a:rPr lang="en-US" sz="1600" dirty="0" smtClean="0">
                      <a:solidFill>
                        <a:srgbClr val="102B62"/>
                      </a:solidFill>
                      <a:latin typeface="Arial"/>
                    </a:rPr>
                    <a:t>PhD </a:t>
                  </a:r>
                </a:p>
                <a:p>
                  <a:pPr algn="ctr" defTabSz="1219080"/>
                  <a:r>
                    <a:rPr lang="en-US" sz="1600" dirty="0" smtClean="0">
                      <a:solidFill>
                        <a:srgbClr val="102B62"/>
                      </a:solidFill>
                      <a:latin typeface="Arial"/>
                    </a:rPr>
                    <a:t>Senior Consultant / SME </a:t>
                  </a:r>
                  <a:r>
                    <a:rPr lang="en-US" sz="1600" dirty="0" smtClean="0">
                      <a:solidFill>
                        <a:srgbClr val="102B62"/>
                      </a:solidFill>
                    </a:rPr>
                    <a:t>(CTR)</a:t>
                  </a:r>
                  <a:endParaRPr lang="en-US" sz="1600" dirty="0">
                    <a:solidFill>
                      <a:srgbClr val="102B62"/>
                    </a:solidFill>
                    <a:latin typeface="Arial"/>
                  </a:endParaRPr>
                </a:p>
              </p:txBody>
            </p:sp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0677" y="2291149"/>
                  <a:ext cx="862104" cy="1201321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913" y="3057531"/>
                <a:ext cx="1712247" cy="1575123"/>
              </a:xfrm>
              <a:prstGeom prst="rect">
                <a:avLst/>
              </a:prstGeom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132303" y="3072252"/>
                <a:ext cx="2054619" cy="2957540"/>
                <a:chOff x="306291" y="2312431"/>
                <a:chExt cx="1540964" cy="221815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280" y="2312431"/>
                  <a:ext cx="1297812" cy="1181342"/>
                </a:xfrm>
                <a:prstGeom prst="rect">
                  <a:avLst/>
                </a:prstGeom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4241D36-CC6B-D442-AC96-096A71EB9BEE}"/>
                    </a:ext>
                  </a:extLst>
                </p:cNvPr>
                <p:cNvSpPr/>
                <p:nvPr/>
              </p:nvSpPr>
              <p:spPr>
                <a:xfrm>
                  <a:off x="306291" y="3538007"/>
                  <a:ext cx="1540964" cy="9925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1219080"/>
                  <a:r>
                    <a:rPr lang="en-US" sz="1600" b="1" dirty="0" smtClean="0">
                      <a:solidFill>
                        <a:srgbClr val="102B62"/>
                      </a:solidFill>
                      <a:latin typeface="Arial"/>
                    </a:rPr>
                    <a:t>Carlos </a:t>
                  </a:r>
                  <a:r>
                    <a:rPr lang="en-US" sz="1600" b="1" dirty="0" err="1" smtClean="0">
                      <a:solidFill>
                        <a:srgbClr val="102B62"/>
                      </a:solidFill>
                      <a:latin typeface="Arial"/>
                    </a:rPr>
                    <a:t>Arguello</a:t>
                  </a:r>
                  <a:r>
                    <a:rPr lang="en-US" sz="1600" b="1" dirty="0" smtClean="0">
                      <a:solidFill>
                        <a:srgbClr val="102B62"/>
                      </a:solidFill>
                      <a:latin typeface="Arial"/>
                    </a:rPr>
                    <a:t>-Ortiz</a:t>
                  </a:r>
                </a:p>
                <a:p>
                  <a:pPr algn="ctr" defTabSz="1219080"/>
                  <a:r>
                    <a:rPr lang="en-US" sz="1600" dirty="0" smtClean="0">
                      <a:solidFill>
                        <a:srgbClr val="102B62"/>
                      </a:solidFill>
                      <a:latin typeface="Arial"/>
                    </a:rPr>
                    <a:t>PhD</a:t>
                  </a:r>
                  <a:endParaRPr lang="en-US" sz="1600" dirty="0">
                    <a:solidFill>
                      <a:srgbClr val="102B62"/>
                    </a:solidFill>
                    <a:latin typeface="Arial"/>
                  </a:endParaRPr>
                </a:p>
                <a:p>
                  <a:pPr algn="ctr" defTabSz="1219080"/>
                  <a:r>
                    <a:rPr lang="en-US" sz="1600" dirty="0">
                      <a:solidFill>
                        <a:srgbClr val="102B62"/>
                      </a:solidFill>
                      <a:latin typeface="Arial"/>
                    </a:rPr>
                    <a:t>Senior Data Scientist (</a:t>
                  </a:r>
                  <a:r>
                    <a:rPr lang="en-US" sz="1600" dirty="0" smtClean="0">
                      <a:solidFill>
                        <a:srgbClr val="102B62"/>
                      </a:solidFill>
                      <a:latin typeface="Arial"/>
                    </a:rPr>
                    <a:t>CTR)</a:t>
                  </a:r>
                  <a:endParaRPr lang="en-US" sz="1600" dirty="0">
                    <a:solidFill>
                      <a:srgbClr val="102B62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9885118" y="3054865"/>
                <a:ext cx="2100560" cy="2513389"/>
                <a:chOff x="7439197" y="2291370"/>
                <a:chExt cx="1575420" cy="1885042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1395" y="2291370"/>
                  <a:ext cx="975347" cy="1219183"/>
                </a:xfrm>
                <a:prstGeom prst="rect">
                  <a:avLst/>
                </a:prstGeom>
              </p:spPr>
            </p:pic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4241D36-CC6B-D442-AC96-096A71EB9BEE}"/>
                    </a:ext>
                  </a:extLst>
                </p:cNvPr>
                <p:cNvSpPr/>
                <p:nvPr/>
              </p:nvSpPr>
              <p:spPr>
                <a:xfrm>
                  <a:off x="7439197" y="3553164"/>
                  <a:ext cx="1575420" cy="623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1219080"/>
                  <a:r>
                    <a:rPr lang="en-US" sz="1600" b="1" dirty="0">
                      <a:solidFill>
                        <a:srgbClr val="102B62"/>
                      </a:solidFill>
                      <a:latin typeface="Arial"/>
                    </a:rPr>
                    <a:t>Carlisle Runge</a:t>
                  </a:r>
                </a:p>
                <a:p>
                  <a:pPr algn="ctr" defTabSz="1219080"/>
                  <a:r>
                    <a:rPr lang="en-US" sz="1600" dirty="0">
                      <a:solidFill>
                        <a:srgbClr val="102B62"/>
                      </a:solidFill>
                      <a:latin typeface="Arial"/>
                    </a:rPr>
                    <a:t>Quantitative Analyst </a:t>
                  </a:r>
                  <a:r>
                    <a:rPr lang="en-US" sz="1600" dirty="0" smtClean="0">
                      <a:solidFill>
                        <a:srgbClr val="102B62"/>
                      </a:solidFill>
                      <a:latin typeface="Arial"/>
                    </a:rPr>
                    <a:t>/ </a:t>
                  </a:r>
                  <a:r>
                    <a:rPr lang="en-US" sz="1600" dirty="0">
                      <a:solidFill>
                        <a:srgbClr val="102B62"/>
                      </a:solidFill>
                      <a:latin typeface="Arial"/>
                    </a:rPr>
                    <a:t>Consultant </a:t>
                  </a:r>
                  <a:r>
                    <a:rPr lang="en-US" sz="1600" dirty="0" smtClean="0">
                      <a:solidFill>
                        <a:srgbClr val="102B62"/>
                      </a:solidFill>
                      <a:latin typeface="Arial"/>
                    </a:rPr>
                    <a:t>(CTR)</a:t>
                  </a:r>
                  <a:endParaRPr lang="en-US" sz="1600" dirty="0">
                    <a:solidFill>
                      <a:srgbClr val="102B62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4197" y="3068934"/>
                <a:ext cx="1394797" cy="159405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4042438" y="3057531"/>
            <a:ext cx="2408420" cy="2479819"/>
            <a:chOff x="8062113" y="3084008"/>
            <a:chExt cx="2408420" cy="24798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1285" y="3084008"/>
              <a:ext cx="1147906" cy="1596435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241D36-CC6B-D442-AC96-096A71EB9BEE}"/>
                </a:ext>
              </a:extLst>
            </p:cNvPr>
            <p:cNvSpPr/>
            <p:nvPr/>
          </p:nvSpPr>
          <p:spPr>
            <a:xfrm>
              <a:off x="8062113" y="4732830"/>
              <a:ext cx="24084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080"/>
              <a:r>
                <a:rPr lang="en-US" sz="1600" b="1" dirty="0" smtClean="0">
                  <a:solidFill>
                    <a:srgbClr val="102B62"/>
                  </a:solidFill>
                  <a:latin typeface="Arial"/>
                </a:rPr>
                <a:t>Dev Mittar </a:t>
              </a:r>
            </a:p>
            <a:p>
              <a:pPr algn="ctr" defTabSz="1219080"/>
              <a:r>
                <a:rPr lang="en-US" sz="1600" dirty="0" smtClean="0">
                  <a:solidFill>
                    <a:srgbClr val="102B62"/>
                  </a:solidFill>
                  <a:latin typeface="Arial"/>
                </a:rPr>
                <a:t>PhD</a:t>
              </a:r>
            </a:p>
            <a:p>
              <a:pPr algn="ctr" defTabSz="1219080"/>
              <a:r>
                <a:rPr lang="en-US" sz="1600" dirty="0" smtClean="0">
                  <a:solidFill>
                    <a:srgbClr val="102B62"/>
                  </a:solidFill>
                  <a:latin typeface="Arial"/>
                </a:rPr>
                <a:t>Program Officer</a:t>
              </a:r>
              <a:endParaRPr lang="en-US" sz="1600" dirty="0">
                <a:solidFill>
                  <a:srgbClr val="102B62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6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>
            <a:extLst>
              <a:ext uri="{FF2B5EF4-FFF2-40B4-BE49-F238E27FC236}">
                <a16:creationId xmlns:a16="http://schemas.microsoft.com/office/drawing/2014/main" id="{84FED6F5-23FB-4508-B71B-0AB354B79174}"/>
              </a:ext>
            </a:extLst>
          </p:cNvPr>
          <p:cNvSpPr>
            <a:spLocks noGrp="1"/>
          </p:cNvSpPr>
          <p:nvPr/>
        </p:nvSpPr>
        <p:spPr>
          <a:xfrm>
            <a:off x="445704" y="98913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102B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/>
              <a:t>Traditional </a:t>
            </a:r>
            <a:r>
              <a:rPr lang="en-US" sz="3733" dirty="0" smtClean="0"/>
              <a:t>healthcare paradigm</a:t>
            </a:r>
            <a:endParaRPr lang="en-US" sz="3733" dirty="0"/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99AA4C95-C854-43E1-9F5B-3BBA1DE6945C}"/>
              </a:ext>
            </a:extLst>
          </p:cNvPr>
          <p:cNvSpPr txBox="1"/>
          <p:nvPr/>
        </p:nvSpPr>
        <p:spPr>
          <a:xfrm>
            <a:off x="914401" y="4434981"/>
            <a:ext cx="3974044" cy="1282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b="1" dirty="0"/>
              <a:t>Cost to the individual</a:t>
            </a:r>
          </a:p>
          <a:p>
            <a:pPr marL="380981" indent="-380981">
              <a:buFont typeface="Arial" panose="020B0604020202020204" pitchFamily="34" charset="0"/>
              <a:buChar char="•"/>
            </a:pPr>
            <a:r>
              <a:rPr lang="en-US" sz="1867" dirty="0"/>
              <a:t>Long wait times</a:t>
            </a:r>
          </a:p>
          <a:p>
            <a:pPr marL="380981" indent="-380981">
              <a:buFont typeface="Arial" panose="020B0604020202020204" pitchFamily="34" charset="0"/>
              <a:buChar char="•"/>
            </a:pPr>
            <a:r>
              <a:rPr lang="en-US" sz="1867" dirty="0" smtClean="0"/>
              <a:t>Prolonged illness</a:t>
            </a:r>
            <a:endParaRPr lang="en-US" sz="1867" dirty="0"/>
          </a:p>
          <a:p>
            <a:pPr marL="380981" indent="-380981">
              <a:buFont typeface="Arial" panose="020B0604020202020204" pitchFamily="34" charset="0"/>
              <a:buChar char="•"/>
            </a:pPr>
            <a:r>
              <a:rPr lang="en-US" sz="1867" dirty="0"/>
              <a:t>Risk of disease </a:t>
            </a:r>
            <a:r>
              <a:rPr lang="en-US" sz="1867" dirty="0" smtClean="0"/>
              <a:t>progression</a:t>
            </a:r>
            <a:endParaRPr lang="en-US" sz="1867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6D4A6A-FCE7-45A6-AB12-8A16A08466A2}"/>
              </a:ext>
            </a:extLst>
          </p:cNvPr>
          <p:cNvGrpSpPr/>
          <p:nvPr/>
        </p:nvGrpSpPr>
        <p:grpSpPr>
          <a:xfrm>
            <a:off x="1363917" y="1295401"/>
            <a:ext cx="3363989" cy="2674169"/>
            <a:chOff x="440127" y="1116204"/>
            <a:chExt cx="2564322" cy="207094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B45DDA-BEC5-4F5F-93A4-620F0E942C86}"/>
                </a:ext>
              </a:extLst>
            </p:cNvPr>
            <p:cNvSpPr/>
            <p:nvPr/>
          </p:nvSpPr>
          <p:spPr>
            <a:xfrm>
              <a:off x="491129" y="1116204"/>
              <a:ext cx="1514476" cy="333376"/>
            </a:xfrm>
            <a:prstGeom prst="rect">
              <a:avLst/>
            </a:prstGeom>
            <a:solidFill>
              <a:srgbClr val="0D2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33" b="1" dirty="0"/>
                <a:t>SYMPTOMS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CA1114-E9A6-4F3F-815D-6AE614C505AE}"/>
                </a:ext>
              </a:extLst>
            </p:cNvPr>
            <p:cNvSpPr/>
            <p:nvPr/>
          </p:nvSpPr>
          <p:spPr>
            <a:xfrm>
              <a:off x="440127" y="2602946"/>
              <a:ext cx="2564322" cy="584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6043" indent="-14604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Difficult to </a:t>
              </a:r>
              <a:r>
                <a:rPr lang="en-US" sz="1600" dirty="0" smtClean="0">
                  <a:solidFill>
                    <a:srgbClr val="000000"/>
                  </a:solidFill>
                </a:rPr>
                <a:t>differentiate illness</a:t>
              </a:r>
            </a:p>
            <a:p>
              <a:pPr marL="146043" indent="-146043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000000"/>
                  </a:solidFill>
                </a:rPr>
                <a:t>Patient can be a transmission vector before noticeable symptoms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Box 68">
            <a:extLst>
              <a:ext uri="{FF2B5EF4-FFF2-40B4-BE49-F238E27FC236}">
                <a16:creationId xmlns:a16="http://schemas.microsoft.com/office/drawing/2014/main" id="{D1C0953C-0DD6-4F94-80EC-3F5D09541B75}"/>
              </a:ext>
            </a:extLst>
          </p:cNvPr>
          <p:cNvSpPr txBox="1"/>
          <p:nvPr/>
        </p:nvSpPr>
        <p:spPr>
          <a:xfrm>
            <a:off x="5442857" y="4291321"/>
            <a:ext cx="5975647" cy="1569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b="1" dirty="0"/>
              <a:t>Costs to the community</a:t>
            </a:r>
          </a:p>
          <a:p>
            <a:pPr marL="380981" indent="-380981">
              <a:buFont typeface="Arial" panose="020B0604020202020204" pitchFamily="34" charset="0"/>
              <a:buChar char="•"/>
            </a:pPr>
            <a:r>
              <a:rPr lang="en-US" sz="1867" dirty="0" smtClean="0"/>
              <a:t>Delays cause burden to </a:t>
            </a:r>
            <a:r>
              <a:rPr lang="en-US" sz="1867" dirty="0"/>
              <a:t>healthcare system</a:t>
            </a:r>
          </a:p>
          <a:p>
            <a:pPr marL="380981" indent="-380981">
              <a:buFont typeface="Arial" panose="020B0604020202020204" pitchFamily="34" charset="0"/>
              <a:buChar char="•"/>
            </a:pPr>
            <a:r>
              <a:rPr lang="en-US" sz="1867" dirty="0"/>
              <a:t>Loss of productivity</a:t>
            </a:r>
          </a:p>
          <a:p>
            <a:pPr marL="380981" indent="-380981">
              <a:buFont typeface="Arial" panose="020B0604020202020204" pitchFamily="34" charset="0"/>
              <a:buChar char="•"/>
            </a:pPr>
            <a:r>
              <a:rPr lang="en-US" sz="1867" dirty="0" smtClean="0"/>
              <a:t>For infectious disease: risk </a:t>
            </a:r>
            <a:r>
              <a:rPr lang="en-US" sz="1867" dirty="0"/>
              <a:t>of transmission and spread in the </a:t>
            </a:r>
            <a:r>
              <a:rPr lang="en-US" sz="1867" dirty="0" smtClean="0"/>
              <a:t>community; lack of resources</a:t>
            </a:r>
            <a:endParaRPr lang="en-US" sz="1867" dirty="0"/>
          </a:p>
        </p:txBody>
      </p:sp>
      <p:pic>
        <p:nvPicPr>
          <p:cNvPr id="30" name="Picture 29" descr="Image result for illn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25" y="1714648"/>
            <a:ext cx="1986756" cy="14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657601" y="1295400"/>
            <a:ext cx="3952468" cy="2805899"/>
            <a:chOff x="2743200" y="971550"/>
            <a:chExt cx="2964351" cy="21044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AC1C0F7-F02F-43DE-A97B-CC1D488146C3}"/>
                </a:ext>
              </a:extLst>
            </p:cNvPr>
            <p:cNvGrpSpPr/>
            <p:nvPr/>
          </p:nvGrpSpPr>
          <p:grpSpPr>
            <a:xfrm>
              <a:off x="3596109" y="971550"/>
              <a:ext cx="2111442" cy="2104424"/>
              <a:chOff x="2124893" y="1130300"/>
              <a:chExt cx="2118141" cy="2161211"/>
            </a:xfrm>
          </p:grpSpPr>
          <p:pic>
            <p:nvPicPr>
              <p:cNvPr id="36" name="Picture 35" descr="Image result for emergency room wait">
                <a:extLst>
                  <a:ext uri="{FF2B5EF4-FFF2-40B4-BE49-F238E27FC236}">
                    <a16:creationId xmlns:a16="http://schemas.microsoft.com/office/drawing/2014/main" id="{DA60DEA6-CEC2-493B-9B7C-45AF5600A0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6" r="18605" b="15652"/>
              <a:stretch/>
            </p:blipFill>
            <p:spPr bwMode="auto">
              <a:xfrm>
                <a:off x="2195340" y="1371754"/>
                <a:ext cx="1514475" cy="1167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C0A4E6B-12AB-49C4-B45D-6F6BC46736FE}"/>
                  </a:ext>
                </a:extLst>
              </p:cNvPr>
              <p:cNvGrpSpPr/>
              <p:nvPr/>
            </p:nvGrpSpPr>
            <p:grpSpPr>
              <a:xfrm>
                <a:off x="2124893" y="1130300"/>
                <a:ext cx="2118141" cy="2161211"/>
                <a:chOff x="429443" y="1130300"/>
                <a:chExt cx="2118141" cy="216121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F70377A-23A5-4582-8BFC-2B0C24EFC766}"/>
                    </a:ext>
                  </a:extLst>
                </p:cNvPr>
                <p:cNvSpPr/>
                <p:nvPr/>
              </p:nvSpPr>
              <p:spPr>
                <a:xfrm>
                  <a:off x="499890" y="1130300"/>
                  <a:ext cx="1514475" cy="333376"/>
                </a:xfrm>
                <a:prstGeom prst="rect">
                  <a:avLst/>
                </a:prstGeom>
                <a:solidFill>
                  <a:srgbClr val="1775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133" b="1" dirty="0"/>
                    <a:t>DIAGNOSIS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7E9F62E-86B7-4849-9A0C-CC3C9A9221E8}"/>
                    </a:ext>
                  </a:extLst>
                </p:cNvPr>
                <p:cNvSpPr/>
                <p:nvPr/>
              </p:nvSpPr>
              <p:spPr>
                <a:xfrm>
                  <a:off x="429443" y="2544797"/>
                  <a:ext cx="2118141" cy="7467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46043" indent="-146043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000000"/>
                      </a:solidFill>
                    </a:rPr>
                    <a:t>Appointment with healthcare provider</a:t>
                  </a:r>
                </a:p>
                <a:p>
                  <a:pPr marL="146043" indent="-146043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000000"/>
                      </a:solidFill>
                    </a:rPr>
                    <a:t>Wait at clinic or 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emergency </a:t>
                  </a:r>
                  <a:r>
                    <a:rPr lang="en-US" sz="1600" dirty="0">
                      <a:solidFill>
                        <a:srgbClr val="000000"/>
                      </a:solidFill>
                    </a:rPr>
                    <a:t>r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oom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3" name="Straight Arrow Connector 2"/>
            <p:cNvCxnSpPr/>
            <p:nvPr/>
          </p:nvCxnSpPr>
          <p:spPr>
            <a:xfrm>
              <a:off x="2743200" y="1733550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182468" y="1295401"/>
            <a:ext cx="4033493" cy="2698353"/>
            <a:chOff x="5386851" y="971550"/>
            <a:chExt cx="3025120" cy="202376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C25C67-61C4-4CEC-8ADC-D43297CFAE85}"/>
                </a:ext>
              </a:extLst>
            </p:cNvPr>
            <p:cNvGrpSpPr/>
            <p:nvPr/>
          </p:nvGrpSpPr>
          <p:grpSpPr>
            <a:xfrm>
              <a:off x="6324600" y="971550"/>
              <a:ext cx="2087371" cy="2023765"/>
              <a:chOff x="4112044" y="1185505"/>
              <a:chExt cx="2086586" cy="2025797"/>
            </a:xfrm>
          </p:grpSpPr>
          <p:pic>
            <p:nvPicPr>
              <p:cNvPr id="31" name="Picture 30" descr="Image result for pharmacy wait time">
                <a:extLst>
                  <a:ext uri="{FF2B5EF4-FFF2-40B4-BE49-F238E27FC236}">
                    <a16:creationId xmlns:a16="http://schemas.microsoft.com/office/drawing/2014/main" id="{89458747-6387-4CFC-82EE-47260668C6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00" r="31509" b="20348"/>
              <a:stretch/>
            </p:blipFill>
            <p:spPr bwMode="auto">
              <a:xfrm>
                <a:off x="4167017" y="1431085"/>
                <a:ext cx="1514473" cy="1127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A21D2F6-A6B2-4BF1-9941-8206AA0940F9}"/>
                  </a:ext>
                </a:extLst>
              </p:cNvPr>
              <p:cNvGrpSpPr/>
              <p:nvPr/>
            </p:nvGrpSpPr>
            <p:grpSpPr>
              <a:xfrm>
                <a:off x="4112044" y="1185505"/>
                <a:ext cx="2086586" cy="2025797"/>
                <a:chOff x="444919" y="1185505"/>
                <a:chExt cx="2086586" cy="2025797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3D8D593-BF16-41C5-AC9F-B62E0D72D2E3}"/>
                    </a:ext>
                  </a:extLst>
                </p:cNvPr>
                <p:cNvSpPr/>
                <p:nvPr/>
              </p:nvSpPr>
              <p:spPr>
                <a:xfrm>
                  <a:off x="499892" y="1185505"/>
                  <a:ext cx="1514473" cy="278170"/>
                </a:xfrm>
                <a:prstGeom prst="rect">
                  <a:avLst/>
                </a:prstGeom>
                <a:solidFill>
                  <a:srgbClr val="1582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133" b="1" dirty="0"/>
                    <a:t>TREATMENT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1F52EED-2E26-40F6-A636-74E24118E937}"/>
                    </a:ext>
                  </a:extLst>
                </p:cNvPr>
                <p:cNvSpPr/>
                <p:nvPr/>
              </p:nvSpPr>
              <p:spPr>
                <a:xfrm>
                  <a:off x="444919" y="2627102"/>
                  <a:ext cx="2086586" cy="584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46043" indent="-146043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000000"/>
                      </a:solidFill>
                    </a:rPr>
                    <a:t>Filling prescriptions</a:t>
                  </a:r>
                </a:p>
                <a:p>
                  <a:pPr marL="146043" indent="-146043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000000"/>
                      </a:solidFill>
                    </a:rPr>
                    <a:t>Many treatments work best when given early</a:t>
                  </a:r>
                </a:p>
              </p:txBody>
            </p:sp>
          </p:grpSp>
        </p:grpSp>
        <p:cxnSp>
          <p:nvCxnSpPr>
            <p:cNvPr id="44" name="Straight Arrow Connector 43"/>
            <p:cNvCxnSpPr/>
            <p:nvPr/>
          </p:nvCxnSpPr>
          <p:spPr>
            <a:xfrm>
              <a:off x="5386851" y="1739118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11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9322" y="1409737"/>
            <a:ext cx="9508486" cy="1469139"/>
            <a:chOff x="1437699" y="193771"/>
            <a:chExt cx="6791902" cy="11018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73F555-EAFC-4B50-A97D-C2D45A84276A}"/>
                </a:ext>
              </a:extLst>
            </p:cNvPr>
            <p:cNvSpPr/>
            <p:nvPr/>
          </p:nvSpPr>
          <p:spPr>
            <a:xfrm>
              <a:off x="1437699" y="193771"/>
              <a:ext cx="6791902" cy="1101854"/>
            </a:xfrm>
            <a:prstGeom prst="rect">
              <a:avLst/>
            </a:prstGeom>
            <a:solidFill>
              <a:schemeClr val="accent3"/>
            </a:solidFill>
            <a:ln w="762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67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E52A27-5071-4225-8D3E-BF556A5C6261}"/>
                </a:ext>
              </a:extLst>
            </p:cNvPr>
            <p:cNvSpPr/>
            <p:nvPr/>
          </p:nvSpPr>
          <p:spPr>
            <a:xfrm>
              <a:off x="1518570" y="256767"/>
              <a:ext cx="6634830" cy="9433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>
              <a:noAutofit/>
            </a:bodyPr>
            <a:lstStyle/>
            <a:p>
              <a:pPr defTabSz="914377"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</a:rPr>
                <a:t>Supporting </a:t>
              </a:r>
              <a:r>
                <a:rPr lang="en-US" sz="1867" dirty="0" smtClean="0">
                  <a:solidFill>
                    <a:srgbClr val="000000"/>
                  </a:solidFill>
                  <a:latin typeface="Arial"/>
                </a:rPr>
                <a:t>pathogen-agnostic </a:t>
              </a:r>
              <a:r>
                <a:rPr lang="en-US" sz="1867" dirty="0">
                  <a:solidFill>
                    <a:srgbClr val="000000"/>
                  </a:solidFill>
                  <a:latin typeface="Arial"/>
                </a:rPr>
                <a:t>technologies </a:t>
              </a:r>
              <a:r>
                <a:rPr lang="en-US" sz="1867" dirty="0" smtClean="0">
                  <a:solidFill>
                    <a:srgbClr val="000000"/>
                  </a:solidFill>
                  <a:latin typeface="Arial"/>
                </a:rPr>
                <a:t>that enable earlier infection detection: </a:t>
              </a:r>
              <a:endParaRPr lang="en-US" sz="1867" dirty="0">
                <a:solidFill>
                  <a:srgbClr val="000000"/>
                </a:solidFill>
                <a:latin typeface="Arial"/>
              </a:endParaRPr>
            </a:p>
            <a:p>
              <a:pPr marL="838190" lvl="1" indent="-380990" defTabSz="914377">
                <a:buFont typeface="Wingdings" panose="05000000000000000000" pitchFamily="2" charset="2"/>
                <a:buChar char="§"/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</a:rPr>
                <a:t>Empowering individuals to take early action on their health.</a:t>
              </a:r>
            </a:p>
            <a:p>
              <a:pPr marL="838190" lvl="1" indent="-380990" defTabSz="914377">
                <a:buFont typeface="Wingdings" panose="05000000000000000000" pitchFamily="2" charset="2"/>
                <a:buChar char="§"/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</a:rPr>
                <a:t>Providing early actionable information to medical care providers; patient triage.</a:t>
              </a:r>
            </a:p>
            <a:p>
              <a:pPr marL="838190" lvl="1" indent="-380990" defTabSz="914377">
                <a:buFont typeface="Wingdings" panose="05000000000000000000" pitchFamily="2" charset="2"/>
                <a:buChar char="§"/>
                <a:defRPr/>
              </a:pPr>
              <a:r>
                <a:rPr lang="en-US" sz="1867" dirty="0">
                  <a:solidFill>
                    <a:srgbClr val="000000"/>
                  </a:solidFill>
                  <a:latin typeface="Arial"/>
                </a:rPr>
                <a:t>Following the spread of an epidemic in near real-time.</a:t>
              </a:r>
            </a:p>
          </p:txBody>
        </p:sp>
      </p:grpSp>
      <p:pic>
        <p:nvPicPr>
          <p:cNvPr id="9" name="Picture 8" descr="Early Notification to Act, Control, and Treat" title="Image of a logo for ENACT">
            <a:extLst>
              <a:ext uri="{FF2B5EF4-FFF2-40B4-BE49-F238E27FC236}">
                <a16:creationId xmlns:a16="http://schemas.microsoft.com/office/drawing/2014/main" id="{01C86B9A-BE97-4E57-8E45-4AA36E1C79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079" y="157342"/>
            <a:ext cx="3446819" cy="1134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77148" y="3070461"/>
            <a:ext cx="9753601" cy="2946400"/>
            <a:chOff x="805888" y="2590768"/>
            <a:chExt cx="7315201" cy="2209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2590768"/>
              <a:ext cx="4612316" cy="90774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4F0936-FB43-4865-A173-E9F460A48931}"/>
                </a:ext>
              </a:extLst>
            </p:cNvPr>
            <p:cNvSpPr/>
            <p:nvPr/>
          </p:nvSpPr>
          <p:spPr>
            <a:xfrm>
              <a:off x="805888" y="3635972"/>
              <a:ext cx="2146430" cy="116459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b="1" i="1" dirty="0">
                  <a:solidFill>
                    <a:srgbClr val="000000"/>
                  </a:solidFill>
                </a:rPr>
                <a:t>Act</a:t>
              </a:r>
              <a:r>
                <a:rPr lang="en-US" sz="1867" b="1" dirty="0">
                  <a:solidFill>
                    <a:srgbClr val="000000"/>
                  </a:solidFill>
                </a:rPr>
                <a:t> – </a:t>
              </a:r>
            </a:p>
            <a:p>
              <a:pPr algn="ctr"/>
              <a:endParaRPr lang="en-US" sz="1067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867" b="1" dirty="0">
                  <a:solidFill>
                    <a:srgbClr val="000000"/>
                  </a:solidFill>
                </a:rPr>
                <a:t>Pre-symptomatic information: Empowering patients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4F0936-FB43-4865-A173-E9F460A48931}"/>
                </a:ext>
              </a:extLst>
            </p:cNvPr>
            <p:cNvSpPr/>
            <p:nvPr/>
          </p:nvSpPr>
          <p:spPr>
            <a:xfrm>
              <a:off x="5987488" y="3634876"/>
              <a:ext cx="2133601" cy="1165692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b="1" i="1" dirty="0">
                  <a:solidFill>
                    <a:srgbClr val="000000"/>
                  </a:solidFill>
                </a:rPr>
                <a:t>Control</a:t>
              </a:r>
              <a:r>
                <a:rPr lang="en-US" sz="1867" b="1" dirty="0">
                  <a:solidFill>
                    <a:srgbClr val="000000"/>
                  </a:solidFill>
                </a:rPr>
                <a:t> – </a:t>
              </a:r>
            </a:p>
            <a:p>
              <a:pPr algn="ctr"/>
              <a:endParaRPr lang="en-US" sz="1067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867" b="1" dirty="0">
                  <a:solidFill>
                    <a:srgbClr val="000000"/>
                  </a:solidFill>
                </a:rPr>
                <a:t>Actionable information for public health organizations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4F0936-FB43-4865-A173-E9F460A48931}"/>
                </a:ext>
              </a:extLst>
            </p:cNvPr>
            <p:cNvSpPr/>
            <p:nvPr/>
          </p:nvSpPr>
          <p:spPr>
            <a:xfrm>
              <a:off x="3396688" y="3634876"/>
              <a:ext cx="2165912" cy="1165692"/>
            </a:xfrm>
            <a:prstGeom prst="rect">
              <a:avLst/>
            </a:prstGeom>
            <a:gradFill flip="none" rotWithShape="1">
              <a:gsLst>
                <a:gs pos="0">
                  <a:srgbClr val="62DBD8">
                    <a:tint val="66000"/>
                    <a:satMod val="160000"/>
                  </a:srgbClr>
                </a:gs>
                <a:gs pos="50000">
                  <a:srgbClr val="62DBD8">
                    <a:tint val="44500"/>
                    <a:satMod val="160000"/>
                  </a:srgbClr>
                </a:gs>
                <a:gs pos="100000">
                  <a:srgbClr val="62DBD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b="1" i="1" dirty="0">
                  <a:solidFill>
                    <a:srgbClr val="000000"/>
                  </a:solidFill>
                </a:rPr>
                <a:t>Treat</a:t>
              </a:r>
              <a:r>
                <a:rPr lang="en-US" sz="1867" b="1" dirty="0">
                  <a:solidFill>
                    <a:srgbClr val="000000"/>
                  </a:solidFill>
                </a:rPr>
                <a:t> – </a:t>
              </a:r>
            </a:p>
            <a:p>
              <a:pPr algn="ctr"/>
              <a:endParaRPr lang="en-US" sz="1067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867" b="1" dirty="0">
                  <a:solidFill>
                    <a:srgbClr val="000000"/>
                  </a:solidFill>
                </a:rPr>
                <a:t>Early diagnostics for medical care providers</a:t>
              </a:r>
            </a:p>
          </p:txBody>
        </p:sp>
        <p:cxnSp>
          <p:nvCxnSpPr>
            <p:cNvPr id="13" name="Straight Arrow Connector 12"/>
            <p:cNvCxnSpPr>
              <a:stCxn id="4" idx="1"/>
            </p:cNvCxnSpPr>
            <p:nvPr/>
          </p:nvCxnSpPr>
          <p:spPr>
            <a:xfrm flipH="1">
              <a:off x="1810210" y="3044640"/>
              <a:ext cx="628190" cy="45387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3"/>
            </p:cNvCxnSpPr>
            <p:nvPr/>
          </p:nvCxnSpPr>
          <p:spPr>
            <a:xfrm>
              <a:off x="7050716" y="3044640"/>
              <a:ext cx="340684" cy="45387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744558" y="3271576"/>
              <a:ext cx="0" cy="51937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177148" y="4462605"/>
            <a:ext cx="9753601" cy="1554256"/>
            <a:chOff x="1329548" y="4615005"/>
            <a:chExt cx="9753601" cy="15542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4F0936-FB43-4865-A173-E9F460A48931}"/>
                </a:ext>
              </a:extLst>
            </p:cNvPr>
            <p:cNvSpPr/>
            <p:nvPr/>
          </p:nvSpPr>
          <p:spPr>
            <a:xfrm>
              <a:off x="1329548" y="4616466"/>
              <a:ext cx="2861907" cy="155279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b="1" i="1" dirty="0">
                  <a:solidFill>
                    <a:srgbClr val="000000"/>
                  </a:solidFill>
                </a:rPr>
                <a:t>Act</a:t>
              </a:r>
              <a:r>
                <a:rPr lang="en-US" sz="1867" b="1" dirty="0">
                  <a:solidFill>
                    <a:srgbClr val="000000"/>
                  </a:solidFill>
                </a:rPr>
                <a:t> – </a:t>
              </a:r>
            </a:p>
            <a:p>
              <a:pPr algn="ctr"/>
              <a:endParaRPr lang="en-US" sz="1067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867" b="1" dirty="0" smtClean="0">
                  <a:solidFill>
                    <a:srgbClr val="000000"/>
                  </a:solidFill>
                </a:rPr>
                <a:t>Should I take a sick day and see a doctor today? </a:t>
              </a:r>
              <a:endParaRPr lang="en-US" sz="1867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4F0936-FB43-4865-A173-E9F460A48931}"/>
                </a:ext>
              </a:extLst>
            </p:cNvPr>
            <p:cNvSpPr/>
            <p:nvPr/>
          </p:nvSpPr>
          <p:spPr>
            <a:xfrm>
              <a:off x="8238348" y="4615005"/>
              <a:ext cx="2844801" cy="1554256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b="1" i="1" dirty="0">
                  <a:solidFill>
                    <a:srgbClr val="000000"/>
                  </a:solidFill>
                </a:rPr>
                <a:t>Control</a:t>
              </a:r>
              <a:r>
                <a:rPr lang="en-US" sz="1867" b="1" dirty="0">
                  <a:solidFill>
                    <a:srgbClr val="000000"/>
                  </a:solidFill>
                </a:rPr>
                <a:t> – </a:t>
              </a:r>
            </a:p>
            <a:p>
              <a:pPr algn="ctr"/>
              <a:endParaRPr lang="en-US" sz="1067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867" b="1" dirty="0" smtClean="0">
                  <a:solidFill>
                    <a:srgbClr val="000000"/>
                  </a:solidFill>
                </a:rPr>
                <a:t>Next hot spot? Can hospitals allocate their resources?</a:t>
              </a:r>
              <a:endParaRPr lang="en-US" sz="1867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4F0936-FB43-4865-A173-E9F460A48931}"/>
                </a:ext>
              </a:extLst>
            </p:cNvPr>
            <p:cNvSpPr/>
            <p:nvPr/>
          </p:nvSpPr>
          <p:spPr>
            <a:xfrm>
              <a:off x="4783948" y="4615005"/>
              <a:ext cx="2887883" cy="1554256"/>
            </a:xfrm>
            <a:prstGeom prst="rect">
              <a:avLst/>
            </a:prstGeom>
            <a:gradFill flip="none" rotWithShape="1">
              <a:gsLst>
                <a:gs pos="0">
                  <a:srgbClr val="62DBD8">
                    <a:tint val="66000"/>
                    <a:satMod val="160000"/>
                  </a:srgbClr>
                </a:gs>
                <a:gs pos="50000">
                  <a:srgbClr val="62DBD8">
                    <a:tint val="44500"/>
                    <a:satMod val="160000"/>
                  </a:srgbClr>
                </a:gs>
                <a:gs pos="100000">
                  <a:srgbClr val="62DBD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67" b="1" i="1" dirty="0">
                  <a:solidFill>
                    <a:srgbClr val="000000"/>
                  </a:solidFill>
                </a:rPr>
                <a:t>Treat</a:t>
              </a:r>
              <a:r>
                <a:rPr lang="en-US" sz="1867" b="1" dirty="0">
                  <a:solidFill>
                    <a:srgbClr val="000000"/>
                  </a:solidFill>
                </a:rPr>
                <a:t> – </a:t>
              </a:r>
            </a:p>
            <a:p>
              <a:pPr algn="ctr"/>
              <a:endParaRPr lang="en-US" sz="1067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867" b="1" dirty="0" smtClean="0">
                  <a:solidFill>
                    <a:srgbClr val="000000"/>
                  </a:solidFill>
                </a:rPr>
                <a:t>Does the patient have a viral or bacterial infection?</a:t>
              </a:r>
              <a:endParaRPr lang="en-US" sz="1867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8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arly Notification to Act, Control, and Treat" title="Image of a logo for ENACT">
            <a:extLst>
              <a:ext uri="{FF2B5EF4-FFF2-40B4-BE49-F238E27FC236}">
                <a16:creationId xmlns:a16="http://schemas.microsoft.com/office/drawing/2014/main" id="{01C86B9A-BE97-4E57-8E45-4AA36E1C79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079" y="157342"/>
            <a:ext cx="3446819" cy="1134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964" y="1634020"/>
            <a:ext cx="1037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 infectious disease be detected inside the body prior to the onset of noticeable symptoms – using minimally invasive techniques?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2023" y="2588469"/>
            <a:ext cx="96469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000" dirty="0" smtClean="0"/>
              <a:t>Does a “health” signature exist</a:t>
            </a:r>
            <a:r>
              <a:rPr lang="en-US" sz="2000" dirty="0"/>
              <a:t> </a:t>
            </a:r>
            <a:r>
              <a:rPr lang="en-US" sz="2000" dirty="0" smtClean="0"/>
              <a:t>– for an individual or across population groups? 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000" dirty="0" smtClean="0"/>
              <a:t>If so, is the signature similar across any given population group (by age, biological sex, ethnicity, health status, behavior status (e.g. activity level; smoking etc.)?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000" dirty="0" smtClean="0"/>
              <a:t>Does a concrete “illness” signature exist for an individual or across population groups? 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000" dirty="0" smtClean="0"/>
              <a:t>Does the signature depend on the type of infection?</a:t>
            </a:r>
          </a:p>
          <a:p>
            <a:pPr marL="342900" indent="-342900">
              <a:spcAft>
                <a:spcPts val="600"/>
              </a:spcAft>
              <a:buFontTx/>
              <a:buAutoNum type="alphaLcParenR"/>
            </a:pPr>
            <a:r>
              <a:rPr lang="en-US" sz="2000" dirty="0"/>
              <a:t>What is the time period between onset of the “illness” signature and obvious symptoms?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F0936-FB43-4865-A173-E9F460A48931}"/>
              </a:ext>
            </a:extLst>
          </p:cNvPr>
          <p:cNvSpPr/>
          <p:nvPr/>
        </p:nvSpPr>
        <p:spPr>
          <a:xfrm>
            <a:off x="104613" y="78670"/>
            <a:ext cx="3184497" cy="14318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b="1" i="1" dirty="0">
                <a:solidFill>
                  <a:srgbClr val="000000"/>
                </a:solidFill>
              </a:rPr>
              <a:t>Act</a:t>
            </a:r>
            <a:r>
              <a:rPr lang="en-US" sz="1867" b="1" dirty="0">
                <a:solidFill>
                  <a:srgbClr val="000000"/>
                </a:solidFill>
              </a:rPr>
              <a:t> – </a:t>
            </a:r>
          </a:p>
          <a:p>
            <a:pPr algn="ctr"/>
            <a:r>
              <a:rPr lang="en-US" sz="1867" b="1" dirty="0">
                <a:solidFill>
                  <a:srgbClr val="000000"/>
                </a:solidFill>
              </a:rPr>
              <a:t>Pre-symptomatic information: </a:t>
            </a:r>
            <a:endParaRPr lang="en-US" sz="1867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867" b="1" dirty="0" smtClean="0">
                <a:solidFill>
                  <a:srgbClr val="000000"/>
                </a:solidFill>
              </a:rPr>
              <a:t>Empowering </a:t>
            </a:r>
            <a:r>
              <a:rPr lang="en-US" sz="1867" b="1" dirty="0">
                <a:solidFill>
                  <a:srgbClr val="000000"/>
                </a:solidFill>
              </a:rPr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34458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arly Notification to Act, Control, and Treat" title="Image of a logo for ENACT">
            <a:extLst>
              <a:ext uri="{FF2B5EF4-FFF2-40B4-BE49-F238E27FC236}">
                <a16:creationId xmlns:a16="http://schemas.microsoft.com/office/drawing/2014/main" id="{01C86B9A-BE97-4E57-8E45-4AA36E1C79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079" y="157342"/>
            <a:ext cx="3446819" cy="1134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314" y="2098044"/>
            <a:ext cx="1037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can early infection information be useful to health care organizations: pharmacies, hospitals, health departments?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38375" y="3298153"/>
            <a:ext cx="964691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000" dirty="0" smtClean="0"/>
              <a:t>Can wearable sensors and telehealth solutions provide now-casting of infectious disease incidence? 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000" dirty="0" smtClean="0"/>
              <a:t>Can these technologies distinguish between infections caused by different pathogens?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F0936-FB43-4865-A173-E9F460A48931}"/>
              </a:ext>
            </a:extLst>
          </p:cNvPr>
          <p:cNvSpPr/>
          <p:nvPr/>
        </p:nvSpPr>
        <p:spPr>
          <a:xfrm>
            <a:off x="120494" y="96692"/>
            <a:ext cx="3141321" cy="141387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b="1" i="1" dirty="0">
                <a:solidFill>
                  <a:srgbClr val="000000"/>
                </a:solidFill>
              </a:rPr>
              <a:t>Control</a:t>
            </a:r>
            <a:r>
              <a:rPr lang="en-US" sz="1867" b="1" dirty="0">
                <a:solidFill>
                  <a:srgbClr val="000000"/>
                </a:solidFill>
              </a:rPr>
              <a:t> – </a:t>
            </a:r>
          </a:p>
          <a:p>
            <a:pPr algn="ctr"/>
            <a:endParaRPr lang="en-US" sz="1067" b="1" dirty="0">
              <a:solidFill>
                <a:srgbClr val="000000"/>
              </a:solidFill>
            </a:endParaRPr>
          </a:p>
          <a:p>
            <a:pPr algn="ctr"/>
            <a:r>
              <a:rPr lang="en-US" sz="1867" b="1" dirty="0" smtClean="0">
                <a:solidFill>
                  <a:srgbClr val="000000"/>
                </a:solidFill>
              </a:rPr>
              <a:t>Next hot spot? Can hospitals allocate their resources?</a:t>
            </a:r>
            <a:endParaRPr lang="en-US" sz="1867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_Office Theme">
  <a:themeElements>
    <a:clrScheme name="ASPR1">
      <a:dk1>
        <a:srgbClr val="102B62"/>
      </a:dk1>
      <a:lt1>
        <a:sysClr val="window" lastClr="FFFFFF"/>
      </a:lt1>
      <a:dk2>
        <a:srgbClr val="1F497D"/>
      </a:dk2>
      <a:lt2>
        <a:srgbClr val="EEECE1"/>
      </a:lt2>
      <a:accent1>
        <a:srgbClr val="5482E1"/>
      </a:accent1>
      <a:accent2>
        <a:srgbClr val="C9C9C9"/>
      </a:accent2>
      <a:accent3>
        <a:srgbClr val="00BCB8"/>
      </a:accent3>
      <a:accent4>
        <a:srgbClr val="C15853"/>
      </a:accent4>
      <a:accent5>
        <a:srgbClr val="BACCF3"/>
      </a:accent5>
      <a:accent6>
        <a:srgbClr val="B7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DB090DF04874CBBEC828252895F5E" ma:contentTypeVersion="9" ma:contentTypeDescription="Create a new document." ma:contentTypeScope="" ma:versionID="2cae25c26c1b3363ef8833f2c1af4b83">
  <xsd:schema xmlns:xsd="http://www.w3.org/2001/XMLSchema" xmlns:xs="http://www.w3.org/2001/XMLSchema" xmlns:p="http://schemas.microsoft.com/office/2006/metadata/properties" xmlns:ns2="05f66351-9988-4cbe-96e6-e16da2e43a56" xmlns:ns3="4eac867d-9d37-4dee-a55d-0318210eb71c" targetNamespace="http://schemas.microsoft.com/office/2006/metadata/properties" ma:root="true" ma:fieldsID="a377162bf3f1596db94f41fa8b6cf982" ns2:_="" ns3:_="">
    <xsd:import namespace="05f66351-9988-4cbe-96e6-e16da2e43a56"/>
    <xsd:import namespace="4eac867d-9d37-4dee-a55d-0318210eb7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66351-9988-4cbe-96e6-e16da2e43a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c867d-9d37-4dee-a55d-0318210e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1C8229-68E4-4BE8-B70D-5F4F1EDABB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33948B-0DD4-4F31-A63F-44697F981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66351-9988-4cbe-96e6-e16da2e43a56"/>
    <ds:schemaRef ds:uri="4eac867d-9d37-4dee-a55d-0318210eb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B6F0A9-EEEE-47EE-9E6A-31A757CEB2F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05f66351-9988-4cbe-96e6-e16da2e43a56"/>
    <ds:schemaRef ds:uri="http://schemas.microsoft.com/office/infopath/2007/PartnerControls"/>
    <ds:schemaRef ds:uri="4eac867d-9d37-4dee-a55d-0318210eb7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2243</Words>
  <Application>Microsoft Office PowerPoint</Application>
  <PresentationFormat>Widescreen</PresentationFormat>
  <Paragraphs>314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Wingdings</vt:lpstr>
      <vt:lpstr>2_Office Theme</vt:lpstr>
      <vt:lpstr>BARDA DRIVe’s ENACT Program </vt:lpstr>
      <vt:lpstr>ASPR Mission</vt:lpstr>
      <vt:lpstr>The BARDA Model</vt:lpstr>
      <vt:lpstr>BARDA Program Divisions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ENACT Investment Areas - Vision</vt:lpstr>
      <vt:lpstr>ENACT Portfolio: Sensing Mechanisms</vt:lpstr>
      <vt:lpstr>ENACT Portfolio: Biophysical Markers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Contact BARDA</vt:lpstr>
    </vt:vector>
  </TitlesOfParts>
  <Company>HHS/ITIO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BARDA Program Divisions</dc:title>
  <dc:creator>Wax, Marie (OS/ASPR/BARDA) (CTR)</dc:creator>
  <cp:lastModifiedBy>Miles-Francois, Denise (OS/ASPR/BARDA)</cp:lastModifiedBy>
  <cp:revision>113</cp:revision>
  <dcterms:created xsi:type="dcterms:W3CDTF">2020-05-01T17:30:09Z</dcterms:created>
  <dcterms:modified xsi:type="dcterms:W3CDTF">2020-10-16T20:24:34Z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0x0101006F0DB090DF04874CBBEC828252895F5E</vt:lpwstr>
  </property>
</Properties>
</file>